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17" r:id="rId2"/>
    <p:sldId id="318" r:id="rId3"/>
    <p:sldId id="319" r:id="rId4"/>
    <p:sldId id="320" r:id="rId5"/>
    <p:sldId id="321" r:id="rId6"/>
    <p:sldId id="322" r:id="rId7"/>
    <p:sldId id="323" r:id="rId8"/>
    <p:sldId id="324" r:id="rId9"/>
    <p:sldId id="325" r:id="rId10"/>
    <p:sldId id="326" r:id="rId11"/>
    <p:sldId id="327" r:id="rId12"/>
    <p:sldId id="256" r:id="rId13"/>
    <p:sldId id="257" r:id="rId14"/>
    <p:sldId id="258" r:id="rId15"/>
    <p:sldId id="259" r:id="rId16"/>
    <p:sldId id="260" r:id="rId17"/>
    <p:sldId id="261" r:id="rId18"/>
    <p:sldId id="262" r:id="rId19"/>
    <p:sldId id="263" r:id="rId20"/>
    <p:sldId id="269" r:id="rId21"/>
    <p:sldId id="312" r:id="rId22"/>
    <p:sldId id="313" r:id="rId23"/>
    <p:sldId id="314" r:id="rId24"/>
    <p:sldId id="315" r:id="rId25"/>
    <p:sldId id="271" r:id="rId26"/>
    <p:sldId id="270" r:id="rId27"/>
    <p:sldId id="316" r:id="rId28"/>
    <p:sldId id="328" r:id="rId29"/>
    <p:sldId id="329" r:id="rId30"/>
    <p:sldId id="330" r:id="rId31"/>
    <p:sldId id="264" r:id="rId32"/>
    <p:sldId id="272" r:id="rId33"/>
    <p:sldId id="273" r:id="rId34"/>
    <p:sldId id="265" r:id="rId35"/>
    <p:sldId id="266" r:id="rId36"/>
    <p:sldId id="268" r:id="rId37"/>
    <p:sldId id="274" r:id="rId38"/>
    <p:sldId id="276" r:id="rId39"/>
    <p:sldId id="277" r:id="rId40"/>
    <p:sldId id="278" r:id="rId41"/>
    <p:sldId id="279" r:id="rId42"/>
    <p:sldId id="280" r:id="rId43"/>
    <p:sldId id="281" r:id="rId44"/>
    <p:sldId id="331" r:id="rId45"/>
    <p:sldId id="282" r:id="rId46"/>
    <p:sldId id="275" r:id="rId47"/>
    <p:sldId id="286" r:id="rId48"/>
    <p:sldId id="302" r:id="rId49"/>
    <p:sldId id="288" r:id="rId50"/>
    <p:sldId id="301" r:id="rId51"/>
    <p:sldId id="303" r:id="rId52"/>
    <p:sldId id="284" r:id="rId53"/>
    <p:sldId id="305" r:id="rId54"/>
    <p:sldId id="285" r:id="rId55"/>
    <p:sldId id="296" r:id="rId56"/>
    <p:sldId id="297" r:id="rId57"/>
    <p:sldId id="306" r:id="rId58"/>
    <p:sldId id="307" r:id="rId59"/>
    <p:sldId id="298" r:id="rId60"/>
    <p:sldId id="308" r:id="rId61"/>
    <p:sldId id="299" r:id="rId62"/>
    <p:sldId id="309" r:id="rId63"/>
    <p:sldId id="300" r:id="rId64"/>
    <p:sldId id="310" r:id="rId65"/>
    <p:sldId id="311" r:id="rId66"/>
    <p:sldId id="304" r:id="rId67"/>
    <p:sldId id="283" r:id="rId68"/>
    <p:sldId id="289" r:id="rId69"/>
    <p:sldId id="294" r:id="rId70"/>
    <p:sldId id="291" r:id="rId71"/>
    <p:sldId id="292" r:id="rId72"/>
    <p:sldId id="293" r:id="rId73"/>
    <p:sldId id="295" r:id="rId74"/>
    <p:sldId id="333"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5" autoAdjust="0"/>
    <p:restoredTop sz="94630" autoAdjust="0"/>
  </p:normalViewPr>
  <p:slideViewPr>
    <p:cSldViewPr>
      <p:cViewPr varScale="1">
        <p:scale>
          <a:sx n="68" d="100"/>
          <a:sy n="68" d="100"/>
        </p:scale>
        <p:origin x="147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A1CF2D-6B3C-4084-B04B-62FC9AAC1AD3}" type="datetimeFigureOut">
              <a:rPr lang="en-US" smtClean="0"/>
              <a:pPr/>
              <a:t>2/6/2023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F2FB-2B98-4350-A258-A93E20F10ECE}" type="slidenum">
              <a:rPr lang="en-US" smtClean="0"/>
              <a:pPr/>
              <a:t>‹#›</a:t>
            </a:fld>
            <a:endParaRPr lang="en-US" dirty="0"/>
          </a:p>
        </p:txBody>
      </p:sp>
    </p:spTree>
    <p:extLst>
      <p:ext uri="{BB962C8B-B14F-4D97-AF65-F5344CB8AC3E}">
        <p14:creationId xmlns:p14="http://schemas.microsoft.com/office/powerpoint/2010/main" val="2288294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65DA713-4D17-4497-9C6E-9376A8C030CE}" type="datetimeFigureOut">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54672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DA713-4D17-4497-9C6E-9376A8C030CE}" type="datetimeFigureOut">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205736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DA713-4D17-4497-9C6E-9376A8C030CE}" type="datetimeFigureOut">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3392072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DA713-4D17-4497-9C6E-9376A8C030CE}" type="datetimeFigureOut">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1877382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5DA713-4D17-4497-9C6E-9376A8C030CE}" type="datetimeFigureOut">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96597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5DA713-4D17-4497-9C6E-9376A8C030CE}" type="datetimeFigureOut">
              <a:rPr lang="en-US" smtClean="0"/>
              <a:pPr/>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328134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5DA713-4D17-4497-9C6E-9376A8C030CE}" type="datetimeFigureOut">
              <a:rPr lang="en-US" smtClean="0"/>
              <a:pPr/>
              <a:t>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84998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5DA713-4D17-4497-9C6E-9376A8C030CE}" type="datetimeFigureOut">
              <a:rPr lang="en-US" smtClean="0"/>
              <a:pPr/>
              <a:t>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2847586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5DA713-4D17-4497-9C6E-9376A8C030CE}" type="datetimeFigureOut">
              <a:rPr lang="en-US" smtClean="0"/>
              <a:pPr/>
              <a:t>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177140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5DA713-4D17-4497-9C6E-9376A8C030CE}" type="datetimeFigureOut">
              <a:rPr lang="en-US" smtClean="0"/>
              <a:pPr/>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4242670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5DA713-4D17-4497-9C6E-9376A8C030CE}" type="datetimeFigureOut">
              <a:rPr lang="en-US" smtClean="0"/>
              <a:pPr/>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365144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DA713-4D17-4497-9C6E-9376A8C030CE}" type="datetimeFigureOut">
              <a:rPr lang="en-US" smtClean="0"/>
              <a:pPr/>
              <a:t>2/6/2023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2995283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6.jpe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37.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8.jpe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39.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0.jpeg"/><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2.jpeg"/><Relationship Id="rId1" Type="http://schemas.openxmlformats.org/officeDocument/2006/relationships/slideLayout" Target="../slideLayouts/slideLayout2.xml"/><Relationship Id="rId5" Type="http://schemas.microsoft.com/office/2007/relationships/hdphoto" Target="../media/hdphoto18.wdp"/><Relationship Id="rId4" Type="http://schemas.openxmlformats.org/officeDocument/2006/relationships/image" Target="../media/image43.jpeg"/></Relationships>
</file>

<file path=ppt/slides/_rels/slide65.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4.jpeg"/><Relationship Id="rId1" Type="http://schemas.openxmlformats.org/officeDocument/2006/relationships/slideLayout" Target="../slideLayouts/slideLayout2.xml"/><Relationship Id="rId5" Type="http://schemas.microsoft.com/office/2007/relationships/hdphoto" Target="../media/hdphoto20.wdp"/><Relationship Id="rId4" Type="http://schemas.openxmlformats.org/officeDocument/2006/relationships/image" Target="../media/image45.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C759F7-92DB-41CD-BA1A-7E56AE5E88D5}"/>
              </a:ext>
            </a:extLst>
          </p:cNvPr>
          <p:cNvSpPr>
            <a:spLocks noGrp="1"/>
          </p:cNvSpPr>
          <p:nvPr>
            <p:ph type="title"/>
          </p:nvPr>
        </p:nvSpPr>
        <p:spPr/>
        <p:txBody>
          <a:bodyPr/>
          <a:lstStyle/>
          <a:p>
            <a:r>
              <a:rPr lang="en-US" altLang="en-US" dirty="0"/>
              <a:t>SQL</a:t>
            </a:r>
            <a:endParaRPr lang="en-US" dirty="0"/>
          </a:p>
        </p:txBody>
      </p:sp>
      <p:sp>
        <p:nvSpPr>
          <p:cNvPr id="7" name="Content Placeholder 6">
            <a:extLst>
              <a:ext uri="{FF2B5EF4-FFF2-40B4-BE49-F238E27FC236}">
                <a16:creationId xmlns:a16="http://schemas.microsoft.com/office/drawing/2014/main" id="{F967195E-E972-4FFC-9CAD-B56BFB86FE6C}"/>
              </a:ext>
            </a:extLst>
          </p:cNvPr>
          <p:cNvSpPr>
            <a:spLocks noGrp="1"/>
          </p:cNvSpPr>
          <p:nvPr>
            <p:ph idx="1"/>
          </p:nvPr>
        </p:nvSpPr>
        <p:spPr/>
        <p:txBody>
          <a:bodyPr>
            <a:normAutofit fontScale="85000" lnSpcReduction="20000"/>
          </a:bodyPr>
          <a:lstStyle/>
          <a:p>
            <a:r>
              <a:rPr lang="en-US" altLang="en-US" dirty="0"/>
              <a:t>Data Definition</a:t>
            </a:r>
          </a:p>
          <a:p>
            <a:r>
              <a:rPr lang="en-US" altLang="en-US" dirty="0"/>
              <a:t>Basic Query Structure</a:t>
            </a:r>
          </a:p>
          <a:p>
            <a:r>
              <a:rPr lang="en-US" altLang="en-US" dirty="0"/>
              <a:t>Set Operations</a:t>
            </a:r>
          </a:p>
          <a:p>
            <a:r>
              <a:rPr lang="en-US" altLang="en-US" dirty="0"/>
              <a:t>Aggregate Functions</a:t>
            </a:r>
          </a:p>
          <a:p>
            <a:r>
              <a:rPr lang="en-US" altLang="en-US" dirty="0"/>
              <a:t>Null Values</a:t>
            </a:r>
          </a:p>
          <a:p>
            <a:r>
              <a:rPr lang="en-US" altLang="en-US" dirty="0"/>
              <a:t>Nested Subqueries</a:t>
            </a:r>
          </a:p>
          <a:p>
            <a:r>
              <a:rPr lang="en-US" altLang="en-US" dirty="0"/>
              <a:t>Complex Queries </a:t>
            </a:r>
          </a:p>
          <a:p>
            <a:r>
              <a:rPr lang="en-US" altLang="en-US" dirty="0"/>
              <a:t>Views</a:t>
            </a:r>
          </a:p>
          <a:p>
            <a:r>
              <a:rPr lang="en-US" altLang="en-US" dirty="0"/>
              <a:t>Modification of the Database</a:t>
            </a:r>
          </a:p>
          <a:p>
            <a:r>
              <a:rPr lang="en-US" altLang="en-US" dirty="0"/>
              <a:t>Joined Relations** </a:t>
            </a:r>
          </a:p>
        </p:txBody>
      </p:sp>
    </p:spTree>
    <p:extLst>
      <p:ext uri="{BB962C8B-B14F-4D97-AF65-F5344CB8AC3E}">
        <p14:creationId xmlns:p14="http://schemas.microsoft.com/office/powerpoint/2010/main" val="3946916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Design Process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17638"/>
            <a:ext cx="8229600" cy="4678361"/>
          </a:xfrm>
        </p:spPr>
      </p:pic>
    </p:spTree>
    <p:extLst>
      <p:ext uri="{BB962C8B-B14F-4D97-AF65-F5344CB8AC3E}">
        <p14:creationId xmlns:p14="http://schemas.microsoft.com/office/powerpoint/2010/main" val="147043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Design Process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0580" y="1600200"/>
            <a:ext cx="8324819" cy="4953000"/>
          </a:xfrm>
        </p:spPr>
      </p:pic>
    </p:spTree>
    <p:extLst>
      <p:ext uri="{BB962C8B-B14F-4D97-AF65-F5344CB8AC3E}">
        <p14:creationId xmlns:p14="http://schemas.microsoft.com/office/powerpoint/2010/main" val="1581471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9600" b="1" dirty="0">
                <a:solidFill>
                  <a:schemeClr val="accent2"/>
                </a:solidFill>
              </a:rPr>
              <a:t>Data Models</a:t>
            </a:r>
          </a:p>
        </p:txBody>
      </p:sp>
    </p:spTree>
    <p:extLst>
      <p:ext uri="{BB962C8B-B14F-4D97-AF65-F5344CB8AC3E}">
        <p14:creationId xmlns:p14="http://schemas.microsoft.com/office/powerpoint/2010/main" val="1420924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Data Model </a:t>
            </a:r>
          </a:p>
        </p:txBody>
      </p:sp>
      <p:sp>
        <p:nvSpPr>
          <p:cNvPr id="3" name="Content Placeholder 2"/>
          <p:cNvSpPr>
            <a:spLocks noGrp="1"/>
          </p:cNvSpPr>
          <p:nvPr>
            <p:ph idx="1"/>
          </p:nvPr>
        </p:nvSpPr>
        <p:spPr>
          <a:xfrm>
            <a:off x="457200" y="1219200"/>
            <a:ext cx="8229600" cy="4906963"/>
          </a:xfrm>
        </p:spPr>
        <p:txBody>
          <a:bodyPr/>
          <a:lstStyle/>
          <a:p>
            <a:pPr algn="just"/>
            <a:r>
              <a:rPr lang="en-US" dirty="0"/>
              <a:t>A database model defines the logical design of data. The model also describes the relationships between different parts of the data. </a:t>
            </a:r>
          </a:p>
          <a:p>
            <a:pPr algn="just"/>
            <a:r>
              <a:rPr lang="en-US" dirty="0"/>
              <a:t>Various types of data models are:</a:t>
            </a:r>
          </a:p>
          <a:p>
            <a:pPr lvl="1" algn="just"/>
            <a:r>
              <a:rPr lang="en-US" dirty="0"/>
              <a:t>Object oriented model</a:t>
            </a:r>
          </a:p>
          <a:p>
            <a:pPr lvl="1" algn="just"/>
            <a:r>
              <a:rPr lang="en-US" dirty="0"/>
              <a:t>Hierarchical data model</a:t>
            </a:r>
          </a:p>
          <a:p>
            <a:pPr lvl="1" algn="just"/>
            <a:r>
              <a:rPr lang="en-US" dirty="0"/>
              <a:t>Relational data model</a:t>
            </a:r>
          </a:p>
          <a:p>
            <a:pPr lvl="1" algn="just"/>
            <a:r>
              <a:rPr lang="en-US" dirty="0"/>
              <a:t>Network model</a:t>
            </a:r>
          </a:p>
          <a:p>
            <a:pPr lvl="1" algn="just"/>
            <a:endParaRPr lang="en-US" dirty="0"/>
          </a:p>
        </p:txBody>
      </p:sp>
    </p:spTree>
    <p:extLst>
      <p:ext uri="{BB962C8B-B14F-4D97-AF65-F5344CB8AC3E}">
        <p14:creationId xmlns:p14="http://schemas.microsoft.com/office/powerpoint/2010/main" val="3248780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Data Models</a:t>
            </a:r>
            <a:endParaRPr lang="en-US" dirty="0"/>
          </a:p>
        </p:txBody>
      </p:sp>
      <p:sp>
        <p:nvSpPr>
          <p:cNvPr id="3" name="Content Placeholder 2"/>
          <p:cNvSpPr>
            <a:spLocks noGrp="1"/>
          </p:cNvSpPr>
          <p:nvPr>
            <p:ph idx="1"/>
          </p:nvPr>
        </p:nvSpPr>
        <p:spPr>
          <a:xfrm>
            <a:off x="457200" y="1600200"/>
            <a:ext cx="8229600" cy="4658436"/>
          </a:xfrm>
        </p:spPr>
        <p:txBody>
          <a:bodyPr/>
          <a:lstStyle/>
          <a:p>
            <a:pPr marL="342900" lvl="1" indent="-342900" algn="just">
              <a:buFont typeface="Arial" pitchFamily="34" charset="0"/>
              <a:buChar char="•"/>
            </a:pPr>
            <a:r>
              <a:rPr lang="en-US" b="1" dirty="0">
                <a:solidFill>
                  <a:schemeClr val="accent1">
                    <a:lumMod val="75000"/>
                  </a:schemeClr>
                </a:solidFill>
              </a:rPr>
              <a:t>Hierarchical data model: </a:t>
            </a:r>
            <a:r>
              <a:rPr lang="en-US" dirty="0"/>
              <a:t>This is called a </a:t>
            </a:r>
            <a:r>
              <a:rPr lang="en-US" b="1" dirty="0"/>
              <a:t>parent-child</a:t>
            </a:r>
            <a:r>
              <a:rPr lang="en-US" dirty="0"/>
              <a:t> relationship. In this model each entity has only one parent but several children. At the top of the hierarchy there is only one entity which is called </a:t>
            </a:r>
            <a:r>
              <a:rPr lang="en-US" b="1" dirty="0"/>
              <a:t>Root.</a:t>
            </a:r>
          </a:p>
          <a:p>
            <a:pPr marL="342900" lvl="1" indent="-342900" algn="just">
              <a:buFont typeface="Arial" pitchFamily="34" charset="0"/>
              <a:buChar char="•"/>
            </a:pPr>
            <a:endParaRPr lang="en-US" b="1" dirty="0"/>
          </a:p>
          <a:p>
            <a:pPr marL="0" indent="0">
              <a:buNone/>
            </a:pPr>
            <a:r>
              <a:rPr lang="en-US" dirty="0"/>
              <a:t> </a:t>
            </a:r>
          </a:p>
        </p:txBody>
      </p:sp>
      <p:pic>
        <p:nvPicPr>
          <p:cNvPr id="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160" t="45336" r="9792" b="20149"/>
          <a:stretch/>
        </p:blipFill>
        <p:spPr bwMode="auto">
          <a:xfrm>
            <a:off x="914400" y="3733800"/>
            <a:ext cx="7942997" cy="2524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51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Data Models</a:t>
            </a:r>
            <a:endParaRPr lang="en-US" dirty="0"/>
          </a:p>
        </p:txBody>
      </p:sp>
      <p:sp>
        <p:nvSpPr>
          <p:cNvPr id="3" name="Content Placeholder 2"/>
          <p:cNvSpPr>
            <a:spLocks noGrp="1"/>
          </p:cNvSpPr>
          <p:nvPr>
            <p:ph idx="1"/>
          </p:nvPr>
        </p:nvSpPr>
        <p:spPr>
          <a:xfrm>
            <a:off x="457200" y="1295400"/>
            <a:ext cx="8229600" cy="4830763"/>
          </a:xfrm>
        </p:spPr>
        <p:txBody>
          <a:bodyPr/>
          <a:lstStyle/>
          <a:p>
            <a:pPr algn="just"/>
            <a:r>
              <a:rPr lang="en-US" b="1" dirty="0">
                <a:solidFill>
                  <a:schemeClr val="accent1">
                    <a:lumMod val="75000"/>
                  </a:schemeClr>
                </a:solidFill>
              </a:rPr>
              <a:t>Network model: </a:t>
            </a:r>
            <a:r>
              <a:rPr lang="en-US" dirty="0"/>
              <a:t>In a network DBMS every data item can be related to many others ones. The database structure is like a graph. This is similar to the hierarchical model and also provides a tree-like structure. However, a child is allowed to have more than one parent.</a:t>
            </a:r>
          </a:p>
          <a:p>
            <a:pPr algn="just"/>
            <a:endParaRPr lang="en-US" dirty="0"/>
          </a:p>
          <a:p>
            <a:pPr algn="just"/>
            <a:endParaRPr 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894" t="44403" r="9373" b="19776"/>
          <a:stretch/>
        </p:blipFill>
        <p:spPr bwMode="auto">
          <a:xfrm>
            <a:off x="855260" y="4216020"/>
            <a:ext cx="7902054" cy="2620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6455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Data Models</a:t>
            </a:r>
            <a:endParaRPr lang="en-US" dirty="0"/>
          </a:p>
        </p:txBody>
      </p:sp>
      <p:sp>
        <p:nvSpPr>
          <p:cNvPr id="3" name="Content Placeholder 2"/>
          <p:cNvSpPr>
            <a:spLocks noGrp="1"/>
          </p:cNvSpPr>
          <p:nvPr>
            <p:ph idx="1"/>
          </p:nvPr>
        </p:nvSpPr>
        <p:spPr>
          <a:xfrm>
            <a:off x="457200" y="1219200"/>
            <a:ext cx="8229600" cy="4906963"/>
          </a:xfrm>
        </p:spPr>
        <p:txBody>
          <a:bodyPr/>
          <a:lstStyle/>
          <a:p>
            <a:pPr marL="342900" lvl="1" indent="-342900" algn="just">
              <a:buFont typeface="Arial" pitchFamily="34" charset="0"/>
              <a:buChar char="•"/>
            </a:pPr>
            <a:r>
              <a:rPr lang="en-US" sz="3000" b="1" dirty="0">
                <a:solidFill>
                  <a:schemeClr val="accent1">
                    <a:lumMod val="75000"/>
                  </a:schemeClr>
                </a:solidFill>
              </a:rPr>
              <a:t>Relational data model: </a:t>
            </a:r>
            <a:r>
              <a:rPr lang="en-US" sz="3000" dirty="0"/>
              <a:t>In relational data model, data exists in two dimensional tables known as relations. A relation (table) consists of unique attributes (columns) and tuples (rows).</a:t>
            </a:r>
          </a:p>
          <a:p>
            <a:pPr marL="342900" lvl="1" indent="-342900" algn="just">
              <a:buFont typeface="Arial" pitchFamily="34" charset="0"/>
              <a:buChar char="•"/>
            </a:pPr>
            <a:endParaRPr lang="en-US" sz="3200" b="1" dirty="0">
              <a:solidFill>
                <a:schemeClr val="accent1">
                  <a:lumMod val="75000"/>
                </a:schemeClr>
              </a:solidFill>
            </a:endParaRPr>
          </a:p>
          <a:p>
            <a:endParaRPr 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874" t="36940" r="30875" b="16977"/>
          <a:stretch/>
        </p:blipFill>
        <p:spPr bwMode="auto">
          <a:xfrm>
            <a:off x="1524000" y="3124200"/>
            <a:ext cx="64008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696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Data Models</a:t>
            </a:r>
            <a:endParaRPr lang="en-US" dirty="0"/>
          </a:p>
        </p:txBody>
      </p:sp>
      <p:sp>
        <p:nvSpPr>
          <p:cNvPr id="3" name="Content Placeholder 2"/>
          <p:cNvSpPr>
            <a:spLocks noGrp="1"/>
          </p:cNvSpPr>
          <p:nvPr>
            <p:ph idx="1"/>
          </p:nvPr>
        </p:nvSpPr>
        <p:spPr>
          <a:xfrm>
            <a:off x="533400" y="1295400"/>
            <a:ext cx="8229600" cy="5135563"/>
          </a:xfrm>
        </p:spPr>
        <p:txBody>
          <a:bodyPr/>
          <a:lstStyle/>
          <a:p>
            <a:pPr algn="just"/>
            <a:r>
              <a:rPr lang="en-US" sz="3200" b="1" dirty="0">
                <a:solidFill>
                  <a:schemeClr val="accent1">
                    <a:lumMod val="75000"/>
                  </a:schemeClr>
                </a:solidFill>
              </a:rPr>
              <a:t>Object oriented model: </a:t>
            </a:r>
            <a:r>
              <a:rPr lang="en-US" dirty="0"/>
              <a:t>Object based data models use concepts such as entities, attributes, and relationships</a:t>
            </a:r>
            <a:endParaRPr lang="en-US" sz="3600" b="1" dirty="0">
              <a:solidFill>
                <a:schemeClr val="accent1">
                  <a:lumMod val="75000"/>
                </a:schemeClr>
              </a:solidFill>
            </a:endParaRPr>
          </a:p>
          <a:p>
            <a:pPr algn="just"/>
            <a:r>
              <a:rPr lang="en-US" dirty="0"/>
              <a:t>The </a:t>
            </a:r>
            <a:r>
              <a:rPr lang="en-US" b="1" dirty="0">
                <a:solidFill>
                  <a:schemeClr val="accent1">
                    <a:lumMod val="75000"/>
                  </a:schemeClr>
                </a:solidFill>
              </a:rPr>
              <a:t>entity relational model( E-R model) </a:t>
            </a:r>
            <a:r>
              <a:rPr lang="en-US" dirty="0"/>
              <a:t>has emerged as one of the main techniques for modeling database design .</a:t>
            </a:r>
            <a:endParaRPr lang="en-US" b="1" dirty="0"/>
          </a:p>
        </p:txBody>
      </p:sp>
    </p:spTree>
    <p:extLst>
      <p:ext uri="{BB962C8B-B14F-4D97-AF65-F5344CB8AC3E}">
        <p14:creationId xmlns:p14="http://schemas.microsoft.com/office/powerpoint/2010/main" val="3665838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E-R Model</a:t>
            </a:r>
          </a:p>
        </p:txBody>
      </p:sp>
      <p:sp>
        <p:nvSpPr>
          <p:cNvPr id="3" name="Content Placeholder 2"/>
          <p:cNvSpPr>
            <a:spLocks noGrp="1"/>
          </p:cNvSpPr>
          <p:nvPr>
            <p:ph idx="1"/>
          </p:nvPr>
        </p:nvSpPr>
        <p:spPr/>
        <p:txBody>
          <a:bodyPr/>
          <a:lstStyle/>
          <a:p>
            <a:r>
              <a:rPr lang="en-US" dirty="0"/>
              <a:t>ER Model is based on:</a:t>
            </a:r>
          </a:p>
          <a:p>
            <a:pPr marL="0" indent="0">
              <a:buNone/>
            </a:pPr>
            <a:r>
              <a:rPr lang="en-US" b="1" dirty="0"/>
              <a:t>	Entities</a:t>
            </a:r>
            <a:r>
              <a:rPr lang="en-US" dirty="0"/>
              <a:t> and their </a:t>
            </a:r>
            <a:r>
              <a:rPr lang="en-US" i="1" dirty="0"/>
              <a:t>attributes</a:t>
            </a:r>
            <a:endParaRPr lang="en-US" dirty="0"/>
          </a:p>
          <a:p>
            <a:pPr marL="0" indent="0">
              <a:buNone/>
            </a:pPr>
            <a:r>
              <a:rPr lang="en-US" b="1" dirty="0"/>
              <a:t>	Relationships</a:t>
            </a:r>
            <a:r>
              <a:rPr lang="en-US" dirty="0"/>
              <a:t> among entities</a:t>
            </a:r>
          </a:p>
          <a:p>
            <a:pPr marL="0" indent="0">
              <a:buNone/>
            </a:pPr>
            <a:endParaRPr lang="en-US" dirty="0"/>
          </a:p>
          <a:p>
            <a:endParaRPr 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119" t="35261" r="24582" b="38993"/>
          <a:stretch/>
        </p:blipFill>
        <p:spPr bwMode="auto">
          <a:xfrm>
            <a:off x="1371600" y="3810000"/>
            <a:ext cx="6414448" cy="1883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716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E-R Model components</a:t>
            </a:r>
            <a:endParaRPr lang="en-US" dirty="0"/>
          </a:p>
        </p:txBody>
      </p:sp>
      <p:sp>
        <p:nvSpPr>
          <p:cNvPr id="3" name="Content Placeholder 2"/>
          <p:cNvSpPr>
            <a:spLocks noGrp="1"/>
          </p:cNvSpPr>
          <p:nvPr>
            <p:ph idx="1"/>
          </p:nvPr>
        </p:nvSpPr>
        <p:spPr/>
        <p:txBody>
          <a:bodyPr>
            <a:normAutofit fontScale="92500"/>
          </a:bodyPr>
          <a:lstStyle/>
          <a:p>
            <a:pPr algn="just"/>
            <a:r>
              <a:rPr lang="en-US" b="1" dirty="0">
                <a:solidFill>
                  <a:schemeClr val="accent1">
                    <a:lumMod val="75000"/>
                  </a:schemeClr>
                </a:solidFill>
              </a:rPr>
              <a:t>Entity: </a:t>
            </a:r>
            <a:r>
              <a:rPr lang="en-US" dirty="0"/>
              <a:t>An entity in ER Model is real world entity, which has some properties called </a:t>
            </a:r>
            <a:r>
              <a:rPr lang="en-US" b="1" i="1" dirty="0"/>
              <a:t>attributes</a:t>
            </a:r>
            <a:r>
              <a:rPr lang="en-US" dirty="0"/>
              <a:t>. Every attribute is defined by its set of values, called </a:t>
            </a:r>
            <a:r>
              <a:rPr lang="en-US" b="1" i="1" dirty="0"/>
              <a:t>domain</a:t>
            </a:r>
            <a:r>
              <a:rPr lang="en-US" dirty="0"/>
              <a:t>. </a:t>
            </a:r>
            <a:r>
              <a:rPr lang="en-US" dirty="0">
                <a:solidFill>
                  <a:schemeClr val="accent1">
                    <a:lumMod val="75000"/>
                  </a:schemeClr>
                </a:solidFill>
              </a:rPr>
              <a:t>For example</a:t>
            </a:r>
            <a:r>
              <a:rPr lang="en-US" dirty="0"/>
              <a:t>, in a school database, a student is considered as an entity. Student has various attributes like name, age and class etc.</a:t>
            </a:r>
          </a:p>
          <a:p>
            <a:pPr algn="just"/>
            <a:r>
              <a:rPr lang="en-US" dirty="0"/>
              <a:t>An </a:t>
            </a:r>
            <a:r>
              <a:rPr lang="en-US" b="1" dirty="0">
                <a:solidFill>
                  <a:schemeClr val="accent1">
                    <a:lumMod val="75000"/>
                  </a:schemeClr>
                </a:solidFill>
              </a:rPr>
              <a:t>entity set </a:t>
            </a:r>
            <a:r>
              <a:rPr lang="en-US" dirty="0"/>
              <a:t>is a collection of similar types of entities. </a:t>
            </a:r>
            <a:r>
              <a:rPr lang="en-US" dirty="0">
                <a:solidFill>
                  <a:schemeClr val="accent1">
                    <a:lumMod val="75000"/>
                  </a:schemeClr>
                </a:solidFill>
              </a:rPr>
              <a:t>For example</a:t>
            </a:r>
            <a:r>
              <a:rPr lang="en-US" dirty="0"/>
              <a:t>, Students set may contain all the student of a school.</a:t>
            </a:r>
          </a:p>
        </p:txBody>
      </p:sp>
    </p:spTree>
    <p:extLst>
      <p:ext uri="{BB962C8B-B14F-4D97-AF65-F5344CB8AC3E}">
        <p14:creationId xmlns:p14="http://schemas.microsoft.com/office/powerpoint/2010/main" val="3129272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A439F4-A22A-49E9-90D6-699683CC62BF}"/>
              </a:ext>
            </a:extLst>
          </p:cNvPr>
          <p:cNvSpPr>
            <a:spLocks noGrp="1"/>
          </p:cNvSpPr>
          <p:nvPr>
            <p:ph type="title"/>
          </p:nvPr>
        </p:nvSpPr>
        <p:spPr/>
        <p:txBody>
          <a:bodyPr/>
          <a:lstStyle/>
          <a:p>
            <a:r>
              <a:rPr lang="en-US" altLang="en-US" dirty="0"/>
              <a:t>Data Definition Language</a:t>
            </a:r>
            <a:endParaRPr lang="en-US" dirty="0"/>
          </a:p>
        </p:txBody>
      </p:sp>
      <p:sp>
        <p:nvSpPr>
          <p:cNvPr id="7" name="Content Placeholder 6">
            <a:extLst>
              <a:ext uri="{FF2B5EF4-FFF2-40B4-BE49-F238E27FC236}">
                <a16:creationId xmlns:a16="http://schemas.microsoft.com/office/drawing/2014/main" id="{8A97A259-2979-4DDE-8197-91932D0D7B8D}"/>
              </a:ext>
            </a:extLst>
          </p:cNvPr>
          <p:cNvSpPr>
            <a:spLocks noGrp="1"/>
          </p:cNvSpPr>
          <p:nvPr>
            <p:ph idx="1"/>
          </p:nvPr>
        </p:nvSpPr>
        <p:spPr/>
        <p:txBody>
          <a:bodyPr>
            <a:normAutofit/>
          </a:bodyPr>
          <a:lstStyle/>
          <a:p>
            <a:r>
              <a:rPr lang="en-US" altLang="en-US" dirty="0"/>
              <a:t>Allows the specification of:</a:t>
            </a:r>
          </a:p>
          <a:p>
            <a:pPr lvl="1"/>
            <a:r>
              <a:rPr lang="en-US" altLang="en-US" dirty="0"/>
              <a:t>The schema for each relation, including attribute types.</a:t>
            </a:r>
          </a:p>
          <a:p>
            <a:pPr lvl="1"/>
            <a:r>
              <a:rPr lang="en-US" altLang="en-US" dirty="0"/>
              <a:t>Integrity constraints</a:t>
            </a:r>
          </a:p>
          <a:p>
            <a:pPr lvl="1"/>
            <a:r>
              <a:rPr lang="en-US" altLang="en-US" dirty="0"/>
              <a:t>Authorization information for each relation.</a:t>
            </a:r>
          </a:p>
          <a:p>
            <a:pPr lvl="1"/>
            <a:r>
              <a:rPr lang="en-US" altLang="en-US" dirty="0"/>
              <a:t>Non-standard SQL extensions also allow specification of</a:t>
            </a:r>
          </a:p>
          <a:p>
            <a:pPr lvl="2"/>
            <a:r>
              <a:rPr lang="en-US" altLang="en-US" dirty="0"/>
              <a:t>The set of indices to be maintained for each relations.</a:t>
            </a:r>
          </a:p>
          <a:p>
            <a:pPr lvl="2"/>
            <a:r>
              <a:rPr lang="en-US" altLang="en-US" dirty="0"/>
              <a:t>The physical storage structure of each relation on disk.</a:t>
            </a:r>
          </a:p>
          <a:p>
            <a:pPr lvl="1"/>
            <a:endParaRPr lang="en-US" altLang="en-US" dirty="0"/>
          </a:p>
          <a:p>
            <a:endParaRPr lang="en-US" dirty="0"/>
          </a:p>
        </p:txBody>
      </p:sp>
    </p:spTree>
    <p:extLst>
      <p:ext uri="{BB962C8B-B14F-4D97-AF65-F5344CB8AC3E}">
        <p14:creationId xmlns:p14="http://schemas.microsoft.com/office/powerpoint/2010/main" val="398114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Attributes</a:t>
            </a:r>
          </a:p>
        </p:txBody>
      </p:sp>
      <p:sp>
        <p:nvSpPr>
          <p:cNvPr id="3" name="Content Placeholder 2"/>
          <p:cNvSpPr>
            <a:spLocks noGrp="1"/>
          </p:cNvSpPr>
          <p:nvPr>
            <p:ph idx="1"/>
          </p:nvPr>
        </p:nvSpPr>
        <p:spPr>
          <a:xfrm>
            <a:off x="457200" y="1600200"/>
            <a:ext cx="8229600" cy="4876800"/>
          </a:xfrm>
        </p:spPr>
        <p:txBody>
          <a:bodyPr>
            <a:normAutofit fontScale="92500" lnSpcReduction="20000"/>
          </a:bodyPr>
          <a:lstStyle/>
          <a:p>
            <a:pPr algn="just"/>
            <a:r>
              <a:rPr lang="en-US" dirty="0"/>
              <a:t>Attributes describe the properties of the entity of which they are associated.</a:t>
            </a:r>
          </a:p>
          <a:p>
            <a:pPr algn="just"/>
            <a:r>
              <a:rPr lang="en-US" dirty="0"/>
              <a:t>A particular instance of an attribute is a value. For example, "Ram" is one value of the attribute Name. </a:t>
            </a:r>
          </a:p>
          <a:p>
            <a:r>
              <a:rPr lang="en-US" dirty="0"/>
              <a:t>We can classify attributes as following:</a:t>
            </a:r>
          </a:p>
          <a:p>
            <a:pPr marL="0" indent="0">
              <a:buNone/>
            </a:pPr>
            <a:r>
              <a:rPr lang="en-US" dirty="0"/>
              <a:t>	¨ Simple</a:t>
            </a:r>
          </a:p>
          <a:p>
            <a:pPr marL="0" indent="0">
              <a:buNone/>
            </a:pPr>
            <a:r>
              <a:rPr lang="en-US" dirty="0"/>
              <a:t>	¨ Composite</a:t>
            </a:r>
          </a:p>
          <a:p>
            <a:pPr marL="0" indent="0">
              <a:buNone/>
            </a:pPr>
            <a:r>
              <a:rPr lang="en-US" dirty="0"/>
              <a:t>	¨ Single-valued</a:t>
            </a:r>
          </a:p>
          <a:p>
            <a:pPr marL="0" indent="0">
              <a:buNone/>
            </a:pPr>
            <a:r>
              <a:rPr lang="en-US" dirty="0"/>
              <a:t>	¨ Multi-valued</a:t>
            </a:r>
          </a:p>
          <a:p>
            <a:pPr marL="0" indent="0">
              <a:buNone/>
            </a:pPr>
            <a:r>
              <a:rPr lang="en-US" dirty="0"/>
              <a:t>	¨ Derived</a:t>
            </a:r>
          </a:p>
        </p:txBody>
      </p:sp>
    </p:spTree>
    <p:extLst>
      <p:ext uri="{BB962C8B-B14F-4D97-AF65-F5344CB8AC3E}">
        <p14:creationId xmlns:p14="http://schemas.microsoft.com/office/powerpoint/2010/main" val="1483783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b="1" dirty="0"/>
              <a:t>Simple attribute</a:t>
            </a:r>
            <a:r>
              <a:rPr lang="en-US" dirty="0"/>
              <a:t> − </a:t>
            </a:r>
            <a:r>
              <a:rPr lang="en-US" b="1" dirty="0"/>
              <a:t>Simple attributes</a:t>
            </a:r>
            <a:r>
              <a:rPr lang="en-US" dirty="0"/>
              <a:t> are atomic values, which cannot be divided further. </a:t>
            </a:r>
          </a:p>
          <a:p>
            <a:r>
              <a:rPr lang="en-US" dirty="0"/>
              <a:t>For example, a student's phone number is an atomic value of 10 digits.</a:t>
            </a:r>
          </a:p>
          <a:p>
            <a:r>
              <a:rPr lang="en-US" b="1" dirty="0"/>
              <a:t>Composite attribute</a:t>
            </a:r>
            <a:r>
              <a:rPr lang="en-US" dirty="0"/>
              <a:t> − </a:t>
            </a:r>
            <a:r>
              <a:rPr lang="en-US" b="1" dirty="0"/>
              <a:t>Composite attributes</a:t>
            </a:r>
            <a:r>
              <a:rPr lang="en-US" dirty="0"/>
              <a:t> are made of more than one </a:t>
            </a:r>
            <a:r>
              <a:rPr lang="en-US" b="1" dirty="0"/>
              <a:t>simple attribute</a:t>
            </a:r>
            <a:r>
              <a:rPr lang="en-US" dirty="0"/>
              <a:t>. </a:t>
            </a:r>
          </a:p>
          <a:p>
            <a:r>
              <a:rPr lang="en-US" dirty="0"/>
              <a:t>For example, a student's complete name may have </a:t>
            </a:r>
            <a:r>
              <a:rPr lang="en-US" dirty="0" err="1"/>
              <a:t>first_name</a:t>
            </a:r>
            <a:r>
              <a:rPr lang="en-US" dirty="0"/>
              <a:t> and </a:t>
            </a:r>
            <a:r>
              <a:rPr lang="en-US" dirty="0" err="1"/>
              <a:t>last_name</a:t>
            </a:r>
            <a:r>
              <a:rPr lang="en-US" dirty="0"/>
              <a:t>.</a:t>
            </a:r>
          </a:p>
        </p:txBody>
      </p:sp>
    </p:spTree>
    <p:extLst>
      <p:ext uri="{BB962C8B-B14F-4D97-AF65-F5344CB8AC3E}">
        <p14:creationId xmlns:p14="http://schemas.microsoft.com/office/powerpoint/2010/main" val="364035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0000" lnSpcReduction="20000"/>
          </a:bodyPr>
          <a:lstStyle/>
          <a:p>
            <a:r>
              <a:rPr lang="en-US" sz="5900" b="1" dirty="0">
                <a:latin typeface="Times New Roman" panose="02020603050405020304" pitchFamily="18" charset="0"/>
                <a:cs typeface="Times New Roman" panose="02020603050405020304" pitchFamily="18" charset="0"/>
              </a:rPr>
              <a:t>Single</a:t>
            </a:r>
            <a:r>
              <a:rPr lang="en-US" sz="5900" dirty="0">
                <a:latin typeface="Times New Roman" panose="02020603050405020304" pitchFamily="18" charset="0"/>
                <a:cs typeface="Times New Roman" panose="02020603050405020304" pitchFamily="18" charset="0"/>
              </a:rPr>
              <a:t>-</a:t>
            </a:r>
            <a:r>
              <a:rPr lang="en-US" sz="5900" b="1" dirty="0">
                <a:latin typeface="Times New Roman" panose="02020603050405020304" pitchFamily="18" charset="0"/>
                <a:cs typeface="Times New Roman" panose="02020603050405020304" pitchFamily="18" charset="0"/>
              </a:rPr>
              <a:t>Valued Attributes</a:t>
            </a:r>
            <a:r>
              <a:rPr lang="en-US" sz="5900" dirty="0">
                <a:latin typeface="Times New Roman" panose="02020603050405020304" pitchFamily="18" charset="0"/>
                <a:cs typeface="Times New Roman" panose="02020603050405020304" pitchFamily="18" charset="0"/>
              </a:rPr>
              <a:t>. An </a:t>
            </a:r>
            <a:r>
              <a:rPr lang="en-US" sz="5900" b="1" dirty="0">
                <a:latin typeface="Times New Roman" panose="02020603050405020304" pitchFamily="18" charset="0"/>
                <a:cs typeface="Times New Roman" panose="02020603050405020304" pitchFamily="18" charset="0"/>
              </a:rPr>
              <a:t>attribute</a:t>
            </a:r>
            <a:r>
              <a:rPr lang="en-US" sz="5900" dirty="0">
                <a:latin typeface="Times New Roman" panose="02020603050405020304" pitchFamily="18" charset="0"/>
                <a:cs typeface="Times New Roman" panose="02020603050405020304" pitchFamily="18" charset="0"/>
              </a:rPr>
              <a:t> is considered </a:t>
            </a:r>
            <a:r>
              <a:rPr lang="en-US" sz="5900" b="1" dirty="0">
                <a:latin typeface="Times New Roman" panose="02020603050405020304" pitchFamily="18" charset="0"/>
                <a:cs typeface="Times New Roman" panose="02020603050405020304" pitchFamily="18" charset="0"/>
              </a:rPr>
              <a:t>single</a:t>
            </a:r>
            <a:r>
              <a:rPr lang="en-US" sz="5900" dirty="0">
                <a:latin typeface="Times New Roman" panose="02020603050405020304" pitchFamily="18" charset="0"/>
                <a:cs typeface="Times New Roman" panose="02020603050405020304" pitchFamily="18" charset="0"/>
              </a:rPr>
              <a:t>-</a:t>
            </a:r>
            <a:r>
              <a:rPr lang="en-US" sz="5900" b="1" dirty="0">
                <a:latin typeface="Times New Roman" panose="02020603050405020304" pitchFamily="18" charset="0"/>
                <a:cs typeface="Times New Roman" panose="02020603050405020304" pitchFamily="18" charset="0"/>
              </a:rPr>
              <a:t>valued</a:t>
            </a:r>
            <a:r>
              <a:rPr lang="en-US" sz="5900" dirty="0">
                <a:latin typeface="Times New Roman" panose="02020603050405020304" pitchFamily="18" charset="0"/>
                <a:cs typeface="Times New Roman" panose="02020603050405020304" pitchFamily="18" charset="0"/>
              </a:rPr>
              <a:t> if there is at most one </a:t>
            </a:r>
            <a:r>
              <a:rPr lang="en-US" sz="5900" b="1" dirty="0">
                <a:latin typeface="Times New Roman" panose="02020603050405020304" pitchFamily="18" charset="0"/>
                <a:cs typeface="Times New Roman" panose="02020603050405020304" pitchFamily="18" charset="0"/>
              </a:rPr>
              <a:t>value</a:t>
            </a:r>
            <a:r>
              <a:rPr lang="en-US" sz="5900" dirty="0">
                <a:latin typeface="Times New Roman" panose="02020603050405020304" pitchFamily="18" charset="0"/>
                <a:cs typeface="Times New Roman" panose="02020603050405020304" pitchFamily="18" charset="0"/>
              </a:rPr>
              <a:t> associated </a:t>
            </a:r>
            <a:r>
              <a:rPr lang="en-US" sz="5900" b="1" dirty="0">
                <a:latin typeface="Times New Roman" panose="02020603050405020304" pitchFamily="18" charset="0"/>
                <a:cs typeface="Times New Roman" panose="02020603050405020304" pitchFamily="18" charset="0"/>
              </a:rPr>
              <a:t>with</a:t>
            </a:r>
            <a:r>
              <a:rPr lang="en-US" sz="5900" dirty="0">
                <a:latin typeface="Times New Roman" panose="02020603050405020304" pitchFamily="18" charset="0"/>
                <a:cs typeface="Times New Roman" panose="02020603050405020304" pitchFamily="18" charset="0"/>
              </a:rPr>
              <a:t> it at any one point in time.  For </a:t>
            </a:r>
            <a:r>
              <a:rPr lang="en-US" sz="5900" b="1" dirty="0">
                <a:latin typeface="Times New Roman" panose="02020603050405020304" pitchFamily="18" charset="0"/>
                <a:cs typeface="Times New Roman" panose="02020603050405020304" pitchFamily="18" charset="0"/>
              </a:rPr>
              <a:t>example</a:t>
            </a:r>
            <a:r>
              <a:rPr lang="en-US" sz="5900" dirty="0">
                <a:latin typeface="Times New Roman" panose="02020603050405020304" pitchFamily="18" charset="0"/>
                <a:cs typeface="Times New Roman" panose="02020603050405020304" pitchFamily="18" charset="0"/>
              </a:rPr>
              <a:t>, suppose "gender" is an </a:t>
            </a:r>
            <a:r>
              <a:rPr lang="en-US" sz="5900" b="1" dirty="0">
                <a:latin typeface="Times New Roman" panose="02020603050405020304" pitchFamily="18" charset="0"/>
                <a:cs typeface="Times New Roman" panose="02020603050405020304" pitchFamily="18" charset="0"/>
              </a:rPr>
              <a:t>attribute</a:t>
            </a:r>
            <a:r>
              <a:rPr lang="en-US" sz="5900" dirty="0">
                <a:latin typeface="Times New Roman" panose="02020603050405020304" pitchFamily="18" charset="0"/>
                <a:cs typeface="Times New Roman" panose="02020603050405020304" pitchFamily="18" charset="0"/>
              </a:rPr>
              <a:t> in our design.</a:t>
            </a:r>
          </a:p>
          <a:p>
            <a:pPr marL="0" indent="0">
              <a:buNone/>
            </a:pPr>
            <a:endParaRPr lang="en-US" sz="5900" dirty="0">
              <a:latin typeface="Times New Roman" panose="02020603050405020304" pitchFamily="18" charset="0"/>
              <a:cs typeface="Times New Roman" panose="02020603050405020304" pitchFamily="18" charset="0"/>
            </a:endParaRPr>
          </a:p>
          <a:p>
            <a:r>
              <a:rPr lang="en-US" sz="5900" dirty="0">
                <a:latin typeface="Times New Roman" panose="02020603050405020304" pitchFamily="18" charset="0"/>
                <a:cs typeface="Times New Roman" panose="02020603050405020304" pitchFamily="18" charset="0"/>
              </a:rPr>
              <a:t> </a:t>
            </a:r>
            <a:r>
              <a:rPr lang="en-US" sz="5900" b="1" dirty="0">
                <a:latin typeface="Times New Roman" panose="02020603050405020304" pitchFamily="18" charset="0"/>
                <a:cs typeface="Times New Roman" panose="02020603050405020304" pitchFamily="18" charset="0"/>
              </a:rPr>
              <a:t>Multi</a:t>
            </a:r>
            <a:r>
              <a:rPr lang="en-US" sz="5900" dirty="0">
                <a:latin typeface="Times New Roman" panose="02020603050405020304" pitchFamily="18" charset="0"/>
                <a:cs typeface="Times New Roman" panose="02020603050405020304" pitchFamily="18" charset="0"/>
              </a:rPr>
              <a:t>-</a:t>
            </a:r>
            <a:r>
              <a:rPr lang="en-US" sz="5900" b="1" dirty="0">
                <a:latin typeface="Times New Roman" panose="02020603050405020304" pitchFamily="18" charset="0"/>
                <a:cs typeface="Times New Roman" panose="02020603050405020304" pitchFamily="18" charset="0"/>
              </a:rPr>
              <a:t>value attributes</a:t>
            </a:r>
            <a:r>
              <a:rPr lang="en-US" sz="5900" dirty="0">
                <a:latin typeface="Times New Roman" panose="02020603050405020304" pitchFamily="18" charset="0"/>
                <a:cs typeface="Times New Roman" panose="02020603050405020304" pitchFamily="18" charset="0"/>
              </a:rPr>
              <a:t> may contain more than one </a:t>
            </a:r>
            <a:r>
              <a:rPr lang="en-US" sz="5900" b="1" dirty="0">
                <a:latin typeface="Times New Roman" panose="02020603050405020304" pitchFamily="18" charset="0"/>
                <a:cs typeface="Times New Roman" panose="02020603050405020304" pitchFamily="18" charset="0"/>
              </a:rPr>
              <a:t>values</a:t>
            </a:r>
            <a:r>
              <a:rPr lang="en-US" sz="5900" dirty="0">
                <a:latin typeface="Times New Roman" panose="02020603050405020304" pitchFamily="18" charset="0"/>
                <a:cs typeface="Times New Roman" panose="02020603050405020304" pitchFamily="18" charset="0"/>
              </a:rPr>
              <a:t>. For example, a person can have more than one phone number, </a:t>
            </a:r>
            <a:r>
              <a:rPr lang="en-US" sz="5900" dirty="0" err="1">
                <a:latin typeface="Times New Roman" panose="02020603050405020304" pitchFamily="18" charset="0"/>
                <a:cs typeface="Times New Roman" panose="02020603050405020304" pitchFamily="18" charset="0"/>
              </a:rPr>
              <a:t>email_address</a:t>
            </a:r>
            <a:r>
              <a:rPr lang="en-US" sz="5900" dirty="0">
                <a:latin typeface="Times New Roman" panose="02020603050405020304" pitchFamily="18" charset="0"/>
                <a:cs typeface="Times New Roman" panose="02020603050405020304" pitchFamily="18" charset="0"/>
              </a:rPr>
              <a:t>, etc.</a:t>
            </a:r>
          </a:p>
          <a:p>
            <a:endParaRPr lang="en-US" sz="5900" dirty="0">
              <a:latin typeface="Times New Roman" panose="02020603050405020304" pitchFamily="18" charset="0"/>
              <a:cs typeface="Times New Roman" panose="02020603050405020304" pitchFamily="18" charset="0"/>
            </a:endParaRPr>
          </a:p>
          <a:p>
            <a:r>
              <a:rPr lang="en-US" sz="5900" b="1" dirty="0">
                <a:latin typeface="Times New Roman" panose="02020603050405020304" pitchFamily="18" charset="0"/>
                <a:cs typeface="Times New Roman" panose="02020603050405020304" pitchFamily="18" charset="0"/>
              </a:rPr>
              <a:t>Derived Attribute :</a:t>
            </a:r>
            <a:r>
              <a:rPr lang="en-US" sz="5900" dirty="0">
                <a:latin typeface="Times New Roman" panose="02020603050405020304" pitchFamily="18" charset="0"/>
                <a:cs typeface="Times New Roman" panose="02020603050405020304" pitchFamily="18" charset="0"/>
              </a:rPr>
              <a:t> Attributes derived from other stored attribute. For example age from Date of Birth and Today’s date.</a:t>
            </a:r>
          </a:p>
          <a:p>
            <a:pPr marL="0" indent="0">
              <a:buNone/>
            </a:pPr>
            <a:br>
              <a:rPr lang="en-US" sz="2800" dirty="0"/>
            </a:br>
            <a:endParaRPr lang="en-US" sz="2800" dirty="0"/>
          </a:p>
        </p:txBody>
      </p:sp>
    </p:spTree>
    <p:extLst>
      <p:ext uri="{BB962C8B-B14F-4D97-AF65-F5344CB8AC3E}">
        <p14:creationId xmlns:p14="http://schemas.microsoft.com/office/powerpoint/2010/main" val="975719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E-R model</a:t>
            </a:r>
          </a:p>
        </p:txBody>
      </p:sp>
      <p:sp>
        <p:nvSpPr>
          <p:cNvPr id="3" name="Content Placeholder 2"/>
          <p:cNvSpPr>
            <a:spLocks noGrp="1"/>
          </p:cNvSpPr>
          <p:nvPr>
            <p:ph idx="1"/>
          </p:nvPr>
        </p:nvSpPr>
        <p:spPr>
          <a:xfrm>
            <a:off x="457200" y="1143000"/>
            <a:ext cx="8229600" cy="5791200"/>
          </a:xfrm>
        </p:spPr>
        <p:txBody>
          <a:bodyPr>
            <a:noAutofit/>
          </a:bodyPr>
          <a:lstStyle/>
          <a:p>
            <a:r>
              <a:rPr lang="en-US" sz="2400" dirty="0">
                <a:latin typeface="Times New Roman" panose="02020603050405020304" pitchFamily="18" charset="0"/>
                <a:cs typeface="Times New Roman" panose="02020603050405020304" pitchFamily="18" charset="0"/>
              </a:rPr>
              <a:t>E-R diagrams are used to model real-world objects like a person, a car, a company etc. and the relation between these real-world objects. An e-r diagram has following features:</a:t>
            </a:r>
          </a:p>
          <a:p>
            <a:pPr marL="0" indent="0">
              <a:buNone/>
            </a:pP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E-R diagrams are used to represent E-R model in a database, which makes them easy to be converted into relations (tables).</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E-R diagrams provide the purpose of real-world modeling of objects which makes them intently useful.</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E-R diagrams require no technical knowledge &amp; no hardware support.</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These diagrams are very easy to understand and easy to create even by a naive user.</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It gives a standard solution of visualizing the data logically.</a:t>
            </a:r>
          </a:p>
          <a:p>
            <a:pPr marL="514350" indent="-514350">
              <a:buFont typeface="+mj-lt"/>
              <a:buAutoNum type="arabicPeriod"/>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953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rmAutofit fontScale="90000"/>
          </a:bodyPr>
          <a:lstStyle/>
          <a:p>
            <a:r>
              <a:rPr lang="en-US" b="1" dirty="0">
                <a:solidFill>
                  <a:schemeClr val="accent1">
                    <a:lumMod val="75000"/>
                  </a:schemeClr>
                </a:solidFill>
              </a:rPr>
              <a:t>E-R Model: Symbols and notations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95400"/>
            <a:ext cx="7315200" cy="5562600"/>
          </a:xfrm>
        </p:spPr>
      </p:pic>
    </p:spTree>
    <p:extLst>
      <p:ext uri="{BB962C8B-B14F-4D97-AF65-F5344CB8AC3E}">
        <p14:creationId xmlns:p14="http://schemas.microsoft.com/office/powerpoint/2010/main" val="3103508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E-R Model: Symbols and notations</a:t>
            </a:r>
            <a:endParaRPr lang="en-US" dirty="0"/>
          </a:p>
        </p:txBody>
      </p:sp>
      <p:pic>
        <p:nvPicPr>
          <p:cNvPr id="2050" name="Picture 2" descr="C:\Users\Richa\Desktop\ER Notation Symbol.jpg"/>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4800" y="1295400"/>
            <a:ext cx="85344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016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E-R Model: Symbols and notations</a:t>
            </a:r>
            <a:endParaRPr lang="en-US" dirty="0"/>
          </a:p>
        </p:txBody>
      </p:sp>
      <p:pic>
        <p:nvPicPr>
          <p:cNvPr id="1028" name="Picture 4" descr="C:\Users\Richa\Desktop\Symbols-used-in-E-R-diagram.jpg"/>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4800" y="1371600"/>
            <a:ext cx="86106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54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fontScale="90000"/>
          </a:bodyPr>
          <a:lstStyle/>
          <a:p>
            <a:br>
              <a:rPr lang="en-US" dirty="0"/>
            </a:br>
            <a:br>
              <a:rPr lang="en-US" dirty="0"/>
            </a:br>
            <a:br>
              <a:rPr lang="en-US" sz="3600" dirty="0"/>
            </a:br>
            <a:r>
              <a:rPr lang="en-US" sz="3600" dirty="0"/>
              <a:t>An E-R diagram constitutes of following Components</a:t>
            </a:r>
            <a:br>
              <a:rPr lang="en-US" dirty="0"/>
            </a:b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b="1" dirty="0"/>
              <a:t>A. Entity</a:t>
            </a:r>
            <a:r>
              <a:rPr lang="en-US" dirty="0"/>
              <a:t>:- Any real-world object can be represented as an entity about which data can be stored in a database. All the real world objects like a book, an organization, a product, a car, a person are the examples of an entity. Any living or non-living objects can be represented by an entity. An entity is symbolically represented by a rectangle enclosing its name.</a:t>
            </a:r>
          </a:p>
          <a:p>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5562600"/>
            <a:ext cx="1343025" cy="457200"/>
          </a:xfrm>
          <a:prstGeom prst="rect">
            <a:avLst/>
          </a:prstGeom>
        </p:spPr>
      </p:pic>
    </p:spTree>
    <p:extLst>
      <p:ext uri="{BB962C8B-B14F-4D97-AF65-F5344CB8AC3E}">
        <p14:creationId xmlns:p14="http://schemas.microsoft.com/office/powerpoint/2010/main" val="1660994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5257800"/>
          </a:xfrm>
        </p:spPr>
        <p:txBody>
          <a:bodyPr>
            <a:normAutofit fontScale="92500" lnSpcReduction="10000"/>
          </a:bodyPr>
          <a:lstStyle/>
          <a:p>
            <a:r>
              <a:rPr lang="en-US" b="1" i="1" dirty="0"/>
              <a:t>Two types of entity:</a:t>
            </a:r>
          </a:p>
          <a:p>
            <a:r>
              <a:rPr lang="en-US" b="1" i="1" dirty="0"/>
              <a:t>Strong entity:</a:t>
            </a:r>
            <a:r>
              <a:rPr lang="en-US" dirty="0"/>
              <a:t> A strong entity has a primary key attribute which uniquely identifies each entity. Symbol of strong entity is same as an entity.</a:t>
            </a:r>
          </a:p>
          <a:p>
            <a:pPr marL="0" indent="0">
              <a:buNone/>
            </a:pPr>
            <a:endParaRPr lang="en-US" b="1" i="1" dirty="0"/>
          </a:p>
          <a:p>
            <a:r>
              <a:rPr lang="en-US" b="1" i="1" dirty="0"/>
              <a:t>Weak entity</a:t>
            </a:r>
            <a:r>
              <a:rPr lang="en-US" dirty="0"/>
              <a:t>: A weak entity does not have a primary key attribute and depends on other entity via a foreign key attribute.</a:t>
            </a:r>
          </a:p>
          <a:p>
            <a:br>
              <a:rPr lang="en-US" dirty="0"/>
            </a:br>
            <a:br>
              <a:rPr lang="en-US" dirty="0"/>
            </a:b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3200400"/>
            <a:ext cx="1343025" cy="457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5257800"/>
            <a:ext cx="4724400" cy="1524000"/>
          </a:xfrm>
          <a:prstGeom prst="rect">
            <a:avLst/>
          </a:prstGeom>
        </p:spPr>
      </p:pic>
    </p:spTree>
    <p:extLst>
      <p:ext uri="{BB962C8B-B14F-4D97-AF65-F5344CB8AC3E}">
        <p14:creationId xmlns:p14="http://schemas.microsoft.com/office/powerpoint/2010/main" val="2849544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r>
              <a:rPr lang="en-US" b="1" dirty="0"/>
              <a:t>Attribute:-</a:t>
            </a:r>
            <a:r>
              <a:rPr lang="en-US" dirty="0"/>
              <a:t> Each entity has a set of properties. These properties of each entity are termed as attributes. For example, a car entity would be described by attributes such as price, registration number, model number, color etc. Attributes are indicated by ovals in an e-r diagram.</a:t>
            </a:r>
          </a:p>
          <a:p>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191000"/>
            <a:ext cx="4343400" cy="1485900"/>
          </a:xfrm>
          <a:prstGeom prst="rect">
            <a:avLst/>
          </a:prstGeom>
        </p:spPr>
      </p:pic>
    </p:spTree>
    <p:extLst>
      <p:ext uri="{BB962C8B-B14F-4D97-AF65-F5344CB8AC3E}">
        <p14:creationId xmlns:p14="http://schemas.microsoft.com/office/powerpoint/2010/main" val="2803211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4EE05E-F744-4A1F-BC37-356D201EA188}"/>
              </a:ext>
            </a:extLst>
          </p:cNvPr>
          <p:cNvSpPr>
            <a:spLocks noGrp="1"/>
          </p:cNvSpPr>
          <p:nvPr>
            <p:ph type="title"/>
          </p:nvPr>
        </p:nvSpPr>
        <p:spPr/>
        <p:txBody>
          <a:bodyPr/>
          <a:lstStyle/>
          <a:p>
            <a:r>
              <a:rPr lang="en-US" altLang="en-US" dirty="0"/>
              <a:t>Create Table Construct</a:t>
            </a:r>
            <a:endParaRPr lang="en-US" dirty="0"/>
          </a:p>
        </p:txBody>
      </p:sp>
      <p:sp>
        <p:nvSpPr>
          <p:cNvPr id="7" name="Content Placeholder 6">
            <a:extLst>
              <a:ext uri="{FF2B5EF4-FFF2-40B4-BE49-F238E27FC236}">
                <a16:creationId xmlns:a16="http://schemas.microsoft.com/office/drawing/2014/main" id="{393CE60C-B460-4350-A47D-344D19F592C9}"/>
              </a:ext>
            </a:extLst>
          </p:cNvPr>
          <p:cNvSpPr>
            <a:spLocks noGrp="1"/>
          </p:cNvSpPr>
          <p:nvPr>
            <p:ph idx="1"/>
          </p:nvPr>
        </p:nvSpPr>
        <p:spPr/>
        <p:txBody>
          <a:bodyPr>
            <a:normAutofit fontScale="77500" lnSpcReduction="20000"/>
          </a:bodyPr>
          <a:lstStyle/>
          <a:p>
            <a:pPr>
              <a:lnSpc>
                <a:spcPct val="90000"/>
              </a:lnSpc>
              <a:tabLst>
                <a:tab pos="1489075" algn="l"/>
                <a:tab pos="1949450" algn="l"/>
                <a:tab pos="3036888" algn="l"/>
              </a:tabLst>
            </a:pPr>
            <a:r>
              <a:rPr lang="en-US" altLang="en-US" dirty="0"/>
              <a:t>An SQL relation is defined using the </a:t>
            </a:r>
            <a:r>
              <a:rPr lang="en-US" altLang="en-US" b="1" dirty="0">
                <a:solidFill>
                  <a:schemeClr val="tx2"/>
                </a:solidFill>
              </a:rPr>
              <a:t>create table</a:t>
            </a:r>
            <a:r>
              <a:rPr lang="en-US" altLang="en-US" b="1" dirty="0"/>
              <a:t> </a:t>
            </a:r>
            <a:r>
              <a:rPr lang="en-US" altLang="en-US" dirty="0"/>
              <a:t>command:</a:t>
            </a:r>
          </a:p>
          <a:p>
            <a:pPr>
              <a:lnSpc>
                <a:spcPct val="90000"/>
              </a:lnSpc>
              <a:buFont typeface="Monotype Sorts" pitchFamily="2" charset="2"/>
              <a:buNone/>
              <a:tabLst>
                <a:tab pos="1489075" algn="l"/>
                <a:tab pos="1949450" algn="l"/>
                <a:tab pos="3036888" algn="l"/>
              </a:tabLst>
            </a:pPr>
            <a:r>
              <a:rPr lang="en-US" altLang="en-US" dirty="0"/>
              <a:t>		</a:t>
            </a:r>
            <a:r>
              <a:rPr lang="en-US" altLang="en-US" b="1" dirty="0"/>
              <a:t>create table </a:t>
            </a:r>
            <a:r>
              <a:rPr lang="en-US" altLang="en-US" i="1" dirty="0"/>
              <a:t>r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lnSpc>
                <a:spcPct val="90000"/>
              </a:lnSpc>
              <a:tabLst>
                <a:tab pos="1489075" algn="l"/>
                <a:tab pos="1949450" algn="l"/>
                <a:tab pos="3036888" algn="l"/>
              </a:tabLst>
            </a:pPr>
            <a:r>
              <a:rPr lang="en-US" altLang="en-US" i="1" dirty="0"/>
              <a:t>r</a:t>
            </a:r>
            <a:r>
              <a:rPr lang="en-US" altLang="en-US" dirty="0"/>
              <a:t> is the name of the relation</a:t>
            </a:r>
          </a:p>
          <a:p>
            <a:pPr lvl="1">
              <a:lnSpc>
                <a:spcPct val="90000"/>
              </a:lnSpc>
              <a:tabLst>
                <a:tab pos="1489075" algn="l"/>
                <a:tab pos="1949450" algn="l"/>
                <a:tab pos="3036888"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lnSpc>
                <a:spcPct val="90000"/>
              </a:lnSpc>
              <a:tabLst>
                <a:tab pos="1489075" algn="l"/>
                <a:tab pos="1949450" algn="l"/>
                <a:tab pos="3036888" algn="l"/>
              </a:tabLst>
            </a:pPr>
            <a:r>
              <a:rPr lang="en-US" altLang="en-US" i="1" dirty="0"/>
              <a:t>D</a:t>
            </a:r>
            <a:r>
              <a:rPr lang="en-US" altLang="en-US" i="1" baseline="-25000" dirty="0"/>
              <a:t>i</a:t>
            </a:r>
            <a:r>
              <a:rPr lang="en-US" altLang="en-US" dirty="0"/>
              <a:t> is the data type of attribute </a:t>
            </a:r>
            <a:r>
              <a:rPr lang="en-US" altLang="en-US" i="1" dirty="0"/>
              <a:t>A</a:t>
            </a:r>
            <a:r>
              <a:rPr lang="en-US" altLang="en-US" i="1" baseline="-25000" dirty="0"/>
              <a:t>i</a:t>
            </a:r>
          </a:p>
          <a:p>
            <a:pPr lvl="1">
              <a:lnSpc>
                <a:spcPct val="90000"/>
              </a:lnSpc>
              <a:buFont typeface="Monotype Sorts" pitchFamily="2" charset="2"/>
              <a:buNone/>
              <a:tabLst>
                <a:tab pos="1489075" algn="l"/>
                <a:tab pos="1949450" algn="l"/>
                <a:tab pos="3036888" algn="l"/>
              </a:tabLst>
            </a:pPr>
            <a:endParaRPr lang="en-US" altLang="en-US" dirty="0"/>
          </a:p>
          <a:p>
            <a:pPr>
              <a:lnSpc>
                <a:spcPct val="90000"/>
              </a:lnSpc>
              <a:tabLst>
                <a:tab pos="1489075" algn="l"/>
                <a:tab pos="1949450" algn="l"/>
                <a:tab pos="3036888" algn="l"/>
              </a:tabLst>
            </a:pPr>
            <a:r>
              <a:rPr lang="en-US" altLang="en-US" dirty="0"/>
              <a:t>Example:</a:t>
            </a:r>
          </a:p>
          <a:p>
            <a:pPr>
              <a:lnSpc>
                <a:spcPct val="90000"/>
              </a:lnSpc>
              <a:buFont typeface="Monotype Sorts" pitchFamily="2" charset="2"/>
              <a:buNone/>
              <a:tabLst>
                <a:tab pos="1489075" algn="l"/>
                <a:tab pos="1949450" algn="l"/>
                <a:tab pos="3036888" algn="l"/>
              </a:tabLst>
            </a:pPr>
            <a:r>
              <a:rPr lang="en-US" altLang="en-US" dirty="0"/>
              <a:t>		</a:t>
            </a:r>
            <a:r>
              <a:rPr lang="en-US" altLang="en-US" b="1" dirty="0"/>
              <a:t>create table </a:t>
            </a:r>
            <a:r>
              <a:rPr lang="en-US" altLang="en-US" i="1" dirty="0"/>
              <a:t>branch</a:t>
            </a:r>
            <a:br>
              <a:rPr lang="en-US" altLang="en-US" dirty="0"/>
            </a:br>
            <a:r>
              <a:rPr lang="en-US" altLang="en-US" dirty="0"/>
              <a:t>		(</a:t>
            </a:r>
            <a:r>
              <a:rPr lang="en-US" altLang="en-US" i="1" dirty="0" err="1"/>
              <a:t>branch_name</a:t>
            </a:r>
            <a:r>
              <a:rPr lang="en-US" altLang="en-US" i="1" dirty="0"/>
              <a:t>	</a:t>
            </a:r>
            <a:r>
              <a:rPr lang="en-US" altLang="en-US" b="1" dirty="0"/>
              <a:t>char</a:t>
            </a:r>
            <a:r>
              <a:rPr lang="en-US" altLang="en-US" dirty="0"/>
              <a:t>(15)</a:t>
            </a:r>
            <a:r>
              <a:rPr lang="en-US" altLang="en-US" b="1" dirty="0"/>
              <a:t>,</a:t>
            </a:r>
            <a:br>
              <a:rPr lang="en-US" altLang="en-US" b="1" dirty="0"/>
            </a:br>
            <a:r>
              <a:rPr lang="en-US" altLang="en-US" dirty="0"/>
              <a:t>		</a:t>
            </a:r>
            <a:r>
              <a:rPr lang="en-US" altLang="en-US" i="1" dirty="0" err="1"/>
              <a:t>branch_city</a:t>
            </a:r>
            <a:r>
              <a:rPr lang="en-US" altLang="en-US" dirty="0"/>
              <a:t>	</a:t>
            </a:r>
            <a:r>
              <a:rPr lang="en-US" altLang="en-US" b="1" dirty="0"/>
              <a:t>char(</a:t>
            </a:r>
            <a:r>
              <a:rPr lang="en-US" altLang="en-US" dirty="0"/>
              <a:t>30),</a:t>
            </a:r>
            <a:br>
              <a:rPr lang="en-US" altLang="en-US" dirty="0"/>
            </a:br>
            <a:r>
              <a:rPr lang="en-US" altLang="en-US" dirty="0"/>
              <a:t>		</a:t>
            </a:r>
            <a:r>
              <a:rPr lang="en-US" altLang="en-US" i="1" dirty="0"/>
              <a:t>assets		</a:t>
            </a:r>
            <a:r>
              <a:rPr lang="en-US" altLang="en-US" b="1" dirty="0"/>
              <a:t>integer</a:t>
            </a:r>
            <a:r>
              <a:rPr lang="en-US" altLang="en-US" dirty="0"/>
              <a:t>)</a:t>
            </a:r>
          </a:p>
          <a:p>
            <a:endParaRPr lang="en-US" dirty="0"/>
          </a:p>
        </p:txBody>
      </p:sp>
    </p:spTree>
    <p:extLst>
      <p:ext uri="{BB962C8B-B14F-4D97-AF65-F5344CB8AC3E}">
        <p14:creationId xmlns:p14="http://schemas.microsoft.com/office/powerpoint/2010/main" val="1993385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686800" cy="5592763"/>
          </a:xfrm>
        </p:spPr>
        <p:txBody>
          <a:bodyPr>
            <a:normAutofit/>
          </a:bodyPr>
          <a:lstStyle/>
          <a:p>
            <a:r>
              <a:rPr lang="en-US" b="1" dirty="0"/>
              <a:t> Relationships:-</a:t>
            </a:r>
            <a:r>
              <a:rPr lang="en-US" dirty="0"/>
              <a:t> A relationship is defined as bond or attachment between 2 or more entities. Normally, a verb in a sentence signifies a relationship.</a:t>
            </a:r>
          </a:p>
          <a:p>
            <a:r>
              <a:rPr lang="en-US" b="1" dirty="0"/>
              <a:t>For example,</a:t>
            </a:r>
            <a:endParaRPr lang="en-US" dirty="0"/>
          </a:p>
          <a:p>
            <a:r>
              <a:rPr lang="en-US" dirty="0"/>
              <a:t>An employee </a:t>
            </a:r>
            <a:r>
              <a:rPr lang="en-US" u="sng" dirty="0"/>
              <a:t>assigned</a:t>
            </a:r>
            <a:r>
              <a:rPr lang="en-US" dirty="0"/>
              <a:t> a project.</a:t>
            </a:r>
          </a:p>
          <a:p>
            <a:r>
              <a:rPr lang="en-US" dirty="0"/>
              <a:t>Teacher </a:t>
            </a:r>
            <a:r>
              <a:rPr lang="en-US" u="sng" dirty="0"/>
              <a:t>teaches</a:t>
            </a:r>
            <a:r>
              <a:rPr lang="en-US" dirty="0"/>
              <a:t> a student.</a:t>
            </a:r>
          </a:p>
          <a:p>
            <a:r>
              <a:rPr lang="en-US" dirty="0"/>
              <a:t>Author </a:t>
            </a:r>
            <a:r>
              <a:rPr lang="en-US" u="sng" dirty="0"/>
              <a:t>writes</a:t>
            </a:r>
            <a:r>
              <a:rPr lang="en-US" dirty="0"/>
              <a:t> a book.</a:t>
            </a:r>
          </a:p>
          <a:p>
            <a:r>
              <a:rPr lang="en-US" dirty="0"/>
              <a:t>A diamond is used to symbolically represent a relationship in the e-r diagram.</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2209800"/>
            <a:ext cx="4419600" cy="990600"/>
          </a:xfrm>
          <a:prstGeom prst="rect">
            <a:avLst/>
          </a:prstGeom>
        </p:spPr>
      </p:pic>
    </p:spTree>
    <p:extLst>
      <p:ext uri="{BB962C8B-B14F-4D97-AF65-F5344CB8AC3E}">
        <p14:creationId xmlns:p14="http://schemas.microsoft.com/office/powerpoint/2010/main" val="377563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E-R Model</a:t>
            </a:r>
            <a:endParaRPr lang="en-US" dirty="0"/>
          </a:p>
        </p:txBody>
      </p:sp>
      <p:sp>
        <p:nvSpPr>
          <p:cNvPr id="3" name="Content Placeholder 2"/>
          <p:cNvSpPr>
            <a:spLocks noGrp="1"/>
          </p:cNvSpPr>
          <p:nvPr>
            <p:ph idx="1"/>
          </p:nvPr>
        </p:nvSpPr>
        <p:spPr>
          <a:xfrm>
            <a:off x="457200" y="1447800"/>
            <a:ext cx="8229600" cy="5105400"/>
          </a:xfrm>
        </p:spPr>
        <p:txBody>
          <a:bodyPr>
            <a:normAutofit/>
          </a:bodyPr>
          <a:lstStyle/>
          <a:p>
            <a:pPr algn="just"/>
            <a:r>
              <a:rPr lang="en-US" b="1" dirty="0">
                <a:solidFill>
                  <a:schemeClr val="accent1">
                    <a:lumMod val="75000"/>
                  </a:schemeClr>
                </a:solidFill>
              </a:rPr>
              <a:t>Relationship: </a:t>
            </a:r>
            <a:r>
              <a:rPr lang="en-US" dirty="0"/>
              <a:t>The association among entities is called relationship. For example, employee entity has relation </a:t>
            </a:r>
            <a:r>
              <a:rPr lang="en-US" dirty="0" err="1"/>
              <a:t>works_at</a:t>
            </a:r>
            <a:r>
              <a:rPr lang="en-US" dirty="0"/>
              <a:t> with department.</a:t>
            </a:r>
          </a:p>
          <a:p>
            <a:r>
              <a:rPr lang="en-US" dirty="0"/>
              <a:t>Relationships are mapped with entities in various ways. Mapping cardinalities define the number of association between two entities. </a:t>
            </a:r>
          </a:p>
        </p:txBody>
      </p:sp>
    </p:spTree>
    <p:extLst>
      <p:ext uri="{BB962C8B-B14F-4D97-AF65-F5344CB8AC3E}">
        <p14:creationId xmlns:p14="http://schemas.microsoft.com/office/powerpoint/2010/main" val="2280896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Constraints</a:t>
            </a:r>
          </a:p>
        </p:txBody>
      </p:sp>
      <p:sp>
        <p:nvSpPr>
          <p:cNvPr id="3" name="Content Placeholder 2"/>
          <p:cNvSpPr>
            <a:spLocks noGrp="1"/>
          </p:cNvSpPr>
          <p:nvPr>
            <p:ph idx="1"/>
          </p:nvPr>
        </p:nvSpPr>
        <p:spPr/>
        <p:txBody>
          <a:bodyPr/>
          <a:lstStyle/>
          <a:p>
            <a:r>
              <a:rPr lang="en-US" dirty="0"/>
              <a:t>Various types of constraints are:</a:t>
            </a:r>
          </a:p>
          <a:p>
            <a:pPr marL="514350" indent="-514350">
              <a:buAutoNum type="arabicPeriod"/>
            </a:pPr>
            <a:r>
              <a:rPr lang="en-US" dirty="0"/>
              <a:t>Mapping cardinalities</a:t>
            </a:r>
          </a:p>
          <a:p>
            <a:pPr marL="514350" indent="-514350">
              <a:buAutoNum type="arabicPeriod"/>
            </a:pPr>
            <a:r>
              <a:rPr lang="en-US" dirty="0"/>
              <a:t>Participation constraints</a:t>
            </a:r>
          </a:p>
          <a:p>
            <a:pPr marL="514350" indent="-514350">
              <a:buAutoNum type="arabicPeriod"/>
            </a:pPr>
            <a:r>
              <a:rPr lang="en-US" dirty="0"/>
              <a:t>Keys</a:t>
            </a:r>
          </a:p>
        </p:txBody>
      </p:sp>
    </p:spTree>
    <p:extLst>
      <p:ext uri="{BB962C8B-B14F-4D97-AF65-F5344CB8AC3E}">
        <p14:creationId xmlns:p14="http://schemas.microsoft.com/office/powerpoint/2010/main" val="1389020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Mapping Cardinalities</a:t>
            </a:r>
          </a:p>
        </p:txBody>
      </p:sp>
      <p:sp>
        <p:nvSpPr>
          <p:cNvPr id="3" name="Content Placeholder 2"/>
          <p:cNvSpPr>
            <a:spLocks noGrp="1"/>
          </p:cNvSpPr>
          <p:nvPr>
            <p:ph idx="1"/>
          </p:nvPr>
        </p:nvSpPr>
        <p:spPr/>
        <p:txBody>
          <a:bodyPr>
            <a:normAutofit lnSpcReduction="10000"/>
          </a:bodyPr>
          <a:lstStyle/>
          <a:p>
            <a:pPr algn="just"/>
            <a:r>
              <a:rPr lang="en-US" dirty="0"/>
              <a:t>Mapping cardinality or cardinality ratios , express the number of entities to which another entity can be associated via a relationship set</a:t>
            </a:r>
          </a:p>
          <a:p>
            <a:pPr algn="just"/>
            <a:r>
              <a:rPr lang="en-US" dirty="0"/>
              <a:t>Mapping cardinalities:</a:t>
            </a:r>
          </a:p>
          <a:p>
            <a:pPr lvl="1"/>
            <a:r>
              <a:rPr lang="en-US" dirty="0"/>
              <a:t>one to one</a:t>
            </a:r>
          </a:p>
          <a:p>
            <a:pPr lvl="1"/>
            <a:r>
              <a:rPr lang="en-US" dirty="0"/>
              <a:t>one to many</a:t>
            </a:r>
          </a:p>
          <a:p>
            <a:pPr lvl="1"/>
            <a:r>
              <a:rPr lang="en-US" dirty="0"/>
              <a:t>many to one</a:t>
            </a:r>
          </a:p>
          <a:p>
            <a:pPr lvl="1"/>
            <a:r>
              <a:rPr lang="en-US" dirty="0"/>
              <a:t>many to many</a:t>
            </a:r>
          </a:p>
          <a:p>
            <a:endParaRPr lang="en-US" dirty="0"/>
          </a:p>
        </p:txBody>
      </p:sp>
    </p:spTree>
    <p:extLst>
      <p:ext uri="{BB962C8B-B14F-4D97-AF65-F5344CB8AC3E}">
        <p14:creationId xmlns:p14="http://schemas.microsoft.com/office/powerpoint/2010/main" val="489767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algn="just"/>
            <a:endParaRPr lang="en-US" sz="2700" b="1" dirty="0"/>
          </a:p>
          <a:p>
            <a:pPr algn="just"/>
            <a:r>
              <a:rPr lang="en-US" sz="2700" b="1" dirty="0"/>
              <a:t>One-to-one:</a:t>
            </a:r>
            <a:r>
              <a:rPr lang="en-US" sz="2700" dirty="0"/>
              <a:t> one entity from entity set A can be associated with at most one entity of entity set B and vice versa.</a:t>
            </a:r>
          </a:p>
          <a:p>
            <a:pPr algn="just"/>
            <a:endParaRPr lang="en-US" sz="2700" dirty="0"/>
          </a:p>
          <a:p>
            <a:pPr algn="just"/>
            <a:endParaRPr lang="en-US" sz="2700" dirty="0"/>
          </a:p>
          <a:p>
            <a:pPr marL="0" indent="0" algn="just">
              <a:buNone/>
            </a:pPr>
            <a:endParaRPr lang="en-US" sz="2700" dirty="0"/>
          </a:p>
          <a:p>
            <a:pPr algn="just"/>
            <a:r>
              <a:rPr lang="en-US" sz="2700" b="1" dirty="0"/>
              <a:t>One-to-many:</a:t>
            </a:r>
            <a:r>
              <a:rPr lang="en-US" sz="2700" dirty="0"/>
              <a:t> One entity from entity set A can be associated more than one entities of entity set B but from entity set B one entity can be associated with at most one entity.</a:t>
            </a:r>
          </a:p>
          <a:p>
            <a:endParaRPr lang="en-US" sz="2700" dirty="0"/>
          </a:p>
          <a:p>
            <a:endParaRPr lang="en-US" sz="2800"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293" t="22388" r="31853" b="37314"/>
          <a:stretch/>
        </p:blipFill>
        <p:spPr bwMode="auto">
          <a:xfrm>
            <a:off x="4542288" y="1967706"/>
            <a:ext cx="4144512"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30" t="36893" r="31617" b="24673"/>
          <a:stretch/>
        </p:blipFill>
        <p:spPr bwMode="auto">
          <a:xfrm>
            <a:off x="5029200" y="5071990"/>
            <a:ext cx="4144513" cy="1776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590800"/>
            <a:ext cx="4486275" cy="74295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5735638"/>
            <a:ext cx="4695825" cy="7810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612771"/>
            <a:ext cx="4486275" cy="742950"/>
          </a:xfrm>
          <a:prstGeom prst="rect">
            <a:avLst/>
          </a:prstGeom>
        </p:spPr>
      </p:pic>
    </p:spTree>
    <p:extLst>
      <p:ext uri="{BB962C8B-B14F-4D97-AF65-F5344CB8AC3E}">
        <p14:creationId xmlns:p14="http://schemas.microsoft.com/office/powerpoint/2010/main" val="2128650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867400"/>
          </a:xfrm>
        </p:spPr>
        <p:txBody>
          <a:bodyPr>
            <a:normAutofit/>
          </a:bodyPr>
          <a:lstStyle/>
          <a:p>
            <a:pPr algn="just"/>
            <a:r>
              <a:rPr lang="en-US" sz="2600" b="1" dirty="0"/>
              <a:t>Many-to-one:</a:t>
            </a:r>
            <a:r>
              <a:rPr lang="en-US" sz="2600" dirty="0"/>
              <a:t> More than one entities from entity set A can be associated with at most one entity of entity set B but one entity from entity set B can be associated with more than one entity from entity set A.</a:t>
            </a:r>
          </a:p>
          <a:p>
            <a:pPr algn="just"/>
            <a:endParaRPr lang="en-US" sz="2600" dirty="0"/>
          </a:p>
          <a:p>
            <a:pPr algn="just"/>
            <a:endParaRPr lang="en-US" sz="2600" dirty="0"/>
          </a:p>
          <a:p>
            <a:pPr marL="0" indent="0" algn="just">
              <a:buNone/>
            </a:pPr>
            <a:endParaRPr lang="en-US" sz="2600" dirty="0"/>
          </a:p>
          <a:p>
            <a:pPr marL="0" indent="0" algn="just">
              <a:buNone/>
            </a:pPr>
            <a:endParaRPr lang="en-US" sz="2600" dirty="0"/>
          </a:p>
          <a:p>
            <a:pPr algn="just"/>
            <a:r>
              <a:rPr lang="en-US" sz="2600" b="1" dirty="0"/>
              <a:t>Many-to-many:</a:t>
            </a:r>
            <a:r>
              <a:rPr lang="en-US" sz="2600" dirty="0"/>
              <a:t> one entity from A can be associated with more than one entity from B and vice versa.</a:t>
            </a:r>
          </a:p>
          <a:p>
            <a:pPr algn="just"/>
            <a:endParaRPr lang="en-US" sz="2700" dirty="0"/>
          </a:p>
          <a:p>
            <a:pPr algn="just"/>
            <a:endParaRPr lang="en-US" sz="2700"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713" t="29104" r="31924" b="32463"/>
          <a:stretch/>
        </p:blipFill>
        <p:spPr bwMode="auto">
          <a:xfrm>
            <a:off x="4876800" y="2362200"/>
            <a:ext cx="4080682"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994" t="37640" r="32377" b="24113"/>
          <a:stretch/>
        </p:blipFill>
        <p:spPr bwMode="auto">
          <a:xfrm>
            <a:off x="4972335" y="4888173"/>
            <a:ext cx="3985147" cy="16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85" y="3048000"/>
            <a:ext cx="4667250" cy="7239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085" y="5457825"/>
            <a:ext cx="4752975" cy="819150"/>
          </a:xfrm>
          <a:prstGeom prst="rect">
            <a:avLst/>
          </a:prstGeom>
        </p:spPr>
      </p:pic>
    </p:spTree>
    <p:extLst>
      <p:ext uri="{BB962C8B-B14F-4D97-AF65-F5344CB8AC3E}">
        <p14:creationId xmlns:p14="http://schemas.microsoft.com/office/powerpoint/2010/main" val="2311554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Participation Constraints</a:t>
            </a:r>
          </a:p>
        </p:txBody>
      </p:sp>
      <p:sp>
        <p:nvSpPr>
          <p:cNvPr id="3" name="Content Placeholder 2"/>
          <p:cNvSpPr>
            <a:spLocks noGrp="1"/>
          </p:cNvSpPr>
          <p:nvPr>
            <p:ph idx="1"/>
          </p:nvPr>
        </p:nvSpPr>
        <p:spPr/>
        <p:txBody>
          <a:bodyPr/>
          <a:lstStyle/>
          <a:p>
            <a:pPr algn="just"/>
            <a:r>
              <a:rPr lang="en-US" dirty="0"/>
              <a:t>The participation of an entity set E in a relationship set R is said to be </a:t>
            </a:r>
            <a:r>
              <a:rPr lang="en-US" b="1" dirty="0"/>
              <a:t>total</a:t>
            </a:r>
            <a:r>
              <a:rPr lang="en-US" dirty="0"/>
              <a:t> if every entity in E participates in at least one relationship in R.</a:t>
            </a:r>
          </a:p>
          <a:p>
            <a:pPr algn="just"/>
            <a:r>
              <a:rPr lang="en-US" dirty="0"/>
              <a:t>If only some entities in E participate in relationships in R, the participation is said to be </a:t>
            </a:r>
            <a:r>
              <a:rPr lang="en-US" b="1" dirty="0"/>
              <a:t>partial</a:t>
            </a:r>
            <a:r>
              <a:rPr lang="en-US" dirty="0"/>
              <a:t>. </a:t>
            </a:r>
          </a:p>
        </p:txBody>
      </p:sp>
    </p:spTree>
    <p:extLst>
      <p:ext uri="{BB962C8B-B14F-4D97-AF65-F5344CB8AC3E}">
        <p14:creationId xmlns:p14="http://schemas.microsoft.com/office/powerpoint/2010/main" val="1526873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p>
        </p:txBody>
      </p:sp>
      <p:pic>
        <p:nvPicPr>
          <p:cNvPr id="3074" name="Picture 2"/>
          <p:cNvPicPr>
            <a:picLocks noGrp="1" noChangeAspect="1" noChangeArrowheads="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3516"/>
          <a:stretch/>
        </p:blipFill>
        <p:spPr bwMode="auto">
          <a:xfrm>
            <a:off x="228600" y="1787857"/>
            <a:ext cx="8763000" cy="30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52600" y="5562600"/>
            <a:ext cx="6248400" cy="461665"/>
          </a:xfrm>
          <a:prstGeom prst="rect">
            <a:avLst/>
          </a:prstGeom>
          <a:noFill/>
        </p:spPr>
        <p:txBody>
          <a:bodyPr wrap="square" rtlCol="0">
            <a:spAutoFit/>
          </a:bodyPr>
          <a:lstStyle/>
          <a:p>
            <a:pPr algn="ctr"/>
            <a:r>
              <a:rPr lang="en-US" sz="2400" dirty="0"/>
              <a:t>Total participation of Loan entity</a:t>
            </a:r>
          </a:p>
        </p:txBody>
      </p:sp>
      <p:sp>
        <p:nvSpPr>
          <p:cNvPr id="5" name="Rectangle 4"/>
          <p:cNvSpPr/>
          <p:nvPr/>
        </p:nvSpPr>
        <p:spPr>
          <a:xfrm>
            <a:off x="4404815" y="3810000"/>
            <a:ext cx="762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chemeClr val="tx1"/>
                </a:solidFill>
              </a:rPr>
              <a:t>borrower</a:t>
            </a:r>
          </a:p>
        </p:txBody>
      </p:sp>
    </p:spTree>
    <p:extLst>
      <p:ext uri="{BB962C8B-B14F-4D97-AF65-F5344CB8AC3E}">
        <p14:creationId xmlns:p14="http://schemas.microsoft.com/office/powerpoint/2010/main" val="2014840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Types of Keys</a:t>
            </a:r>
          </a:p>
        </p:txBody>
      </p:sp>
      <p:sp>
        <p:nvSpPr>
          <p:cNvPr id="3" name="Content Placeholder 2"/>
          <p:cNvSpPr>
            <a:spLocks noGrp="1"/>
          </p:cNvSpPr>
          <p:nvPr>
            <p:ph idx="1"/>
          </p:nvPr>
        </p:nvSpPr>
        <p:spPr>
          <a:xfrm>
            <a:off x="457200" y="1524000"/>
            <a:ext cx="8229600" cy="4953000"/>
          </a:xfrm>
        </p:spPr>
        <p:txBody>
          <a:bodyPr>
            <a:normAutofit fontScale="92500" lnSpcReduction="20000"/>
          </a:bodyPr>
          <a:lstStyle/>
          <a:p>
            <a:pPr marL="514350" indent="-514350" algn="just">
              <a:buAutoNum type="arabicPeriod"/>
            </a:pPr>
            <a:r>
              <a:rPr lang="en-US" b="1" dirty="0" err="1"/>
              <a:t>Superkey</a:t>
            </a:r>
            <a:r>
              <a:rPr lang="en-US" b="1" dirty="0"/>
              <a:t>:</a:t>
            </a:r>
            <a:r>
              <a:rPr lang="en-US" dirty="0"/>
              <a:t> An attribute (or combination of attributes) that uniquely identifies each row in a table. It is a super set of candidate key.</a:t>
            </a:r>
          </a:p>
          <a:p>
            <a:pPr marL="514350" indent="-514350" algn="just">
              <a:buAutoNum type="arabicPeriod"/>
            </a:pPr>
            <a:r>
              <a:rPr lang="en-US" b="1" dirty="0"/>
              <a:t>Candidate key : </a:t>
            </a:r>
            <a:r>
              <a:rPr lang="en-US" dirty="0"/>
              <a:t>An</a:t>
            </a:r>
            <a:r>
              <a:rPr lang="en-US" b="1" dirty="0"/>
              <a:t> </a:t>
            </a:r>
            <a:r>
              <a:rPr lang="en-US" dirty="0"/>
              <a:t>attribute (or set of attributes) that uniquely identifies a row. Let K be a set of attributes of relation R. Then K is  a candidate key for R if it possess the following properties: </a:t>
            </a:r>
          </a:p>
          <a:p>
            <a:pPr marL="914400" lvl="1" indent="-514350" algn="just">
              <a:buAutoNum type="arabicPeriod"/>
            </a:pPr>
            <a:r>
              <a:rPr lang="en-US" dirty="0"/>
              <a:t>Uniqueness – No legal value of R ever contains two distinct tuples with the same value of K</a:t>
            </a:r>
          </a:p>
          <a:p>
            <a:pPr marL="914400" lvl="1" indent="-514350" algn="just">
              <a:buAutoNum type="arabicPeriod"/>
            </a:pPr>
            <a:r>
              <a:rPr lang="en-US" dirty="0"/>
              <a:t>Irreducibility- No proper subset of K has the uniqueness property</a:t>
            </a:r>
          </a:p>
          <a:p>
            <a:pPr marL="914400" lvl="1" indent="-514350" algn="just">
              <a:buAutoNum type="arabicPeriod"/>
            </a:pPr>
            <a:endParaRPr lang="en-US" dirty="0"/>
          </a:p>
          <a:p>
            <a:pPr marL="514350" indent="-514350" algn="just">
              <a:buAutoNum type="arabicPeriod"/>
            </a:pPr>
            <a:endParaRPr lang="en-US" dirty="0"/>
          </a:p>
        </p:txBody>
      </p:sp>
    </p:spTree>
    <p:extLst>
      <p:ext uri="{BB962C8B-B14F-4D97-AF65-F5344CB8AC3E}">
        <p14:creationId xmlns:p14="http://schemas.microsoft.com/office/powerpoint/2010/main" val="1313310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Types of Keys</a:t>
            </a:r>
            <a:endParaRPr lang="en-US" dirty="0"/>
          </a:p>
        </p:txBody>
      </p:sp>
      <p:sp>
        <p:nvSpPr>
          <p:cNvPr id="3" name="Content Placeholder 2"/>
          <p:cNvSpPr>
            <a:spLocks noGrp="1"/>
          </p:cNvSpPr>
          <p:nvPr>
            <p:ph idx="1"/>
          </p:nvPr>
        </p:nvSpPr>
        <p:spPr/>
        <p:txBody>
          <a:bodyPr/>
          <a:lstStyle/>
          <a:p>
            <a:pPr marL="0" indent="0" algn="just">
              <a:buNone/>
            </a:pPr>
            <a:r>
              <a:rPr lang="en-US" b="1" dirty="0"/>
              <a:t>3. Primary key : </a:t>
            </a:r>
            <a:r>
              <a:rPr lang="en-US" dirty="0"/>
              <a:t>is the candidate key which is selected as the principal unique identifier. It is a key that uniquely identify each record in the table. Cannot contain null entries.</a:t>
            </a:r>
          </a:p>
          <a:p>
            <a:pPr marL="514350" indent="-514350" algn="just">
              <a:buAutoNum type="arabicPeriod"/>
            </a:pPr>
            <a:endParaRPr lang="en-US" dirty="0"/>
          </a:p>
          <a:p>
            <a:pPr marL="514350" indent="-514350" algn="just">
              <a:buAutoNum type="arabicPeriod"/>
            </a:pPr>
            <a:endParaRPr lang="en-US" dirty="0"/>
          </a:p>
          <a:p>
            <a:pPr marL="0" indent="0" algn="just">
              <a:buNone/>
            </a:pPr>
            <a:endParaRPr lang="en-US" dirty="0"/>
          </a:p>
        </p:txBody>
      </p:sp>
      <p:pic>
        <p:nvPicPr>
          <p:cNvPr id="5"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1223" t="50000" r="29388" b="16978"/>
          <a:stretch/>
        </p:blipFill>
        <p:spPr bwMode="auto">
          <a:xfrm>
            <a:off x="2514600" y="3681484"/>
            <a:ext cx="4038600" cy="256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577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07AFA-4A16-4E5B-9793-7B1AEFC8249C}"/>
              </a:ext>
            </a:extLst>
          </p:cNvPr>
          <p:cNvSpPr>
            <a:spLocks noGrp="1"/>
          </p:cNvSpPr>
          <p:nvPr>
            <p:ph type="title"/>
          </p:nvPr>
        </p:nvSpPr>
        <p:spPr/>
        <p:txBody>
          <a:bodyPr/>
          <a:lstStyle/>
          <a:p>
            <a:r>
              <a:rPr lang="en-US" altLang="en-US" dirty="0"/>
              <a:t>Domain Types in SQL</a:t>
            </a:r>
            <a:endParaRPr lang="en-US" dirty="0"/>
          </a:p>
        </p:txBody>
      </p:sp>
      <p:sp>
        <p:nvSpPr>
          <p:cNvPr id="7" name="Content Placeholder 6">
            <a:extLst>
              <a:ext uri="{FF2B5EF4-FFF2-40B4-BE49-F238E27FC236}">
                <a16:creationId xmlns:a16="http://schemas.microsoft.com/office/drawing/2014/main" id="{05B87767-713A-4E6C-9E8D-D82E148BF082}"/>
              </a:ext>
            </a:extLst>
          </p:cNvPr>
          <p:cNvSpPr>
            <a:spLocks noGrp="1"/>
          </p:cNvSpPr>
          <p:nvPr>
            <p:ph idx="1"/>
          </p:nvPr>
        </p:nvSpPr>
        <p:spPr/>
        <p:txBody>
          <a:bodyPr>
            <a:normAutofit fontScale="92500"/>
          </a:bodyPr>
          <a:lstStyle/>
          <a:p>
            <a:pPr>
              <a:lnSpc>
                <a:spcPct val="90000"/>
              </a:lnSpc>
            </a:pPr>
            <a:r>
              <a:rPr lang="en-US" altLang="en-US" sz="2400" b="1" dirty="0">
                <a:solidFill>
                  <a:schemeClr val="tx2"/>
                </a:solidFill>
              </a:rPr>
              <a:t>char(n).</a:t>
            </a:r>
            <a:r>
              <a:rPr lang="en-US" altLang="en-US" sz="2400" dirty="0"/>
              <a:t>  Fixed length character string, with user-specified length </a:t>
            </a:r>
            <a:r>
              <a:rPr lang="en-US" altLang="en-US" sz="2400" i="1" dirty="0"/>
              <a:t>n.</a:t>
            </a:r>
            <a:endParaRPr lang="en-US" altLang="en-US" sz="2400" dirty="0"/>
          </a:p>
          <a:p>
            <a:pPr>
              <a:lnSpc>
                <a:spcPct val="90000"/>
              </a:lnSpc>
            </a:pPr>
            <a:r>
              <a:rPr lang="en-US" altLang="en-US" sz="2400" b="1" dirty="0">
                <a:solidFill>
                  <a:schemeClr val="tx2"/>
                </a:solidFill>
              </a:rPr>
              <a:t>varchar(n).</a:t>
            </a:r>
            <a:r>
              <a:rPr lang="en-US" altLang="en-US" sz="2400" b="1" dirty="0"/>
              <a:t> </a:t>
            </a:r>
            <a:r>
              <a:rPr lang="en-US" altLang="en-US" sz="2400" dirty="0"/>
              <a:t> Variable length character strings, with user-specified maximum length </a:t>
            </a:r>
            <a:r>
              <a:rPr lang="en-US" altLang="en-US" sz="2400" i="1" dirty="0"/>
              <a:t>n.</a:t>
            </a:r>
          </a:p>
          <a:p>
            <a:pPr>
              <a:lnSpc>
                <a:spcPct val="90000"/>
              </a:lnSpc>
            </a:pPr>
            <a:r>
              <a:rPr lang="en-US" altLang="en-US" sz="2400" b="1" dirty="0">
                <a:solidFill>
                  <a:schemeClr val="tx2"/>
                </a:solidFill>
              </a:rPr>
              <a:t>int.</a:t>
            </a:r>
            <a:r>
              <a:rPr lang="en-US" altLang="en-US" sz="2400" b="1" dirty="0"/>
              <a:t>  </a:t>
            </a:r>
            <a:r>
              <a:rPr lang="en-US" altLang="en-US" sz="2400" dirty="0"/>
              <a:t>Integer (a finite subset of the integers that is machine-dependent).</a:t>
            </a:r>
          </a:p>
          <a:p>
            <a:pPr>
              <a:lnSpc>
                <a:spcPct val="90000"/>
              </a:lnSpc>
            </a:pPr>
            <a:r>
              <a:rPr lang="en-US" altLang="en-US" sz="2400" b="1" dirty="0" err="1">
                <a:solidFill>
                  <a:schemeClr val="tx2"/>
                </a:solidFill>
              </a:rPr>
              <a:t>smallint</a:t>
            </a:r>
            <a:r>
              <a:rPr lang="en-US" altLang="en-US" sz="2400" b="1" dirty="0">
                <a:solidFill>
                  <a:schemeClr val="tx2"/>
                </a:solidFill>
              </a:rPr>
              <a:t>.</a:t>
            </a:r>
            <a:r>
              <a:rPr lang="en-US" altLang="en-US" sz="2400" dirty="0"/>
              <a:t>  Small integer (a machine-dependent subset of the integer domain type).</a:t>
            </a:r>
          </a:p>
          <a:p>
            <a:pPr>
              <a:lnSpc>
                <a:spcPct val="90000"/>
              </a:lnSpc>
            </a:pPr>
            <a:r>
              <a:rPr lang="en-US" altLang="en-US" sz="2400" b="1" dirty="0">
                <a:solidFill>
                  <a:schemeClr val="tx2"/>
                </a:solidFill>
              </a:rPr>
              <a:t>numeric(</a:t>
            </a:r>
            <a:r>
              <a:rPr lang="en-US" altLang="en-US" sz="2400" b="1" dirty="0" err="1">
                <a:solidFill>
                  <a:schemeClr val="tx2"/>
                </a:solidFill>
              </a:rPr>
              <a:t>p,d</a:t>
            </a:r>
            <a:r>
              <a:rPr lang="en-US" altLang="en-US" sz="2400" b="1" dirty="0">
                <a:solidFill>
                  <a:schemeClr val="tx2"/>
                </a:solidFill>
              </a:rPr>
              <a:t>).</a:t>
            </a:r>
            <a:r>
              <a:rPr lang="en-US" altLang="en-US" sz="2400" dirty="0"/>
              <a:t>  Fixed point number, with user-specified precision of </a:t>
            </a:r>
            <a:r>
              <a:rPr lang="en-US" altLang="en-US" sz="2400" i="1" dirty="0"/>
              <a:t>p</a:t>
            </a:r>
            <a:r>
              <a:rPr lang="en-US" altLang="en-US" sz="2400" dirty="0"/>
              <a:t> digits, with </a:t>
            </a:r>
            <a:r>
              <a:rPr lang="en-US" altLang="en-US" sz="2400" i="1" dirty="0"/>
              <a:t>n</a:t>
            </a:r>
            <a:r>
              <a:rPr lang="en-US" altLang="en-US" sz="2400" dirty="0"/>
              <a:t> digits to the right of decimal point. </a:t>
            </a:r>
          </a:p>
          <a:p>
            <a:pPr>
              <a:lnSpc>
                <a:spcPct val="90000"/>
              </a:lnSpc>
            </a:pPr>
            <a:r>
              <a:rPr lang="en-US" altLang="en-US" sz="2400" b="1" dirty="0">
                <a:solidFill>
                  <a:schemeClr val="tx2"/>
                </a:solidFill>
              </a:rPr>
              <a:t>real, double precision.</a:t>
            </a:r>
            <a:r>
              <a:rPr lang="en-US" altLang="en-US" sz="2400" dirty="0"/>
              <a:t>  Floating point and double-precision floating point numbers, with machine-dependent precision.</a:t>
            </a:r>
          </a:p>
          <a:p>
            <a:pPr>
              <a:lnSpc>
                <a:spcPct val="90000"/>
              </a:lnSpc>
            </a:pPr>
            <a:r>
              <a:rPr lang="en-US" altLang="en-US" sz="2400" b="1" dirty="0">
                <a:solidFill>
                  <a:schemeClr val="tx2"/>
                </a:solidFill>
              </a:rPr>
              <a:t>float(n).</a:t>
            </a:r>
            <a:r>
              <a:rPr lang="en-US" altLang="en-US" sz="2400" dirty="0"/>
              <a:t>  Floating point number, with user-specified precision of at least </a:t>
            </a:r>
            <a:r>
              <a:rPr lang="en-US" altLang="en-US" sz="2400" i="1" dirty="0"/>
              <a:t>n</a:t>
            </a:r>
            <a:r>
              <a:rPr lang="en-US" altLang="en-US" sz="2400" dirty="0"/>
              <a:t> digits.</a:t>
            </a:r>
          </a:p>
        </p:txBody>
      </p:sp>
    </p:spTree>
    <p:extLst>
      <p:ext uri="{BB962C8B-B14F-4D97-AF65-F5344CB8AC3E}">
        <p14:creationId xmlns:p14="http://schemas.microsoft.com/office/powerpoint/2010/main" val="4210127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Types of Keys</a:t>
            </a:r>
            <a:endParaRPr lang="en-US" dirty="0"/>
          </a:p>
        </p:txBody>
      </p:sp>
      <p:sp>
        <p:nvSpPr>
          <p:cNvPr id="3" name="Content Placeholder 2"/>
          <p:cNvSpPr>
            <a:spLocks noGrp="1"/>
          </p:cNvSpPr>
          <p:nvPr>
            <p:ph idx="1"/>
          </p:nvPr>
        </p:nvSpPr>
        <p:spPr/>
        <p:txBody>
          <a:bodyPr/>
          <a:lstStyle/>
          <a:p>
            <a:pPr marL="0" indent="0" algn="just">
              <a:buNone/>
            </a:pPr>
            <a:r>
              <a:rPr lang="en-US" b="1" dirty="0"/>
              <a:t>4. Composite Key: </a:t>
            </a:r>
            <a:r>
              <a:rPr lang="en-US" dirty="0"/>
              <a:t>Key that consist of two or more attributes that uniquely identifies an entity occurrence is called composite key.</a:t>
            </a:r>
          </a:p>
          <a:p>
            <a:pPr marL="0" indent="0" algn="just">
              <a:buNone/>
            </a:pPr>
            <a:endParaRPr lang="en-US" dirty="0"/>
          </a:p>
          <a:p>
            <a:pPr marL="0" indent="0" algn="just">
              <a:buNone/>
            </a:pPr>
            <a:endParaRPr 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957" t="44030" r="35176" b="19776"/>
          <a:stretch/>
        </p:blipFill>
        <p:spPr bwMode="auto">
          <a:xfrm>
            <a:off x="2209800" y="3352800"/>
            <a:ext cx="51816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67000" y="4876800"/>
            <a:ext cx="914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Reg_no</a:t>
            </a:r>
            <a:endParaRPr lang="en-US" dirty="0">
              <a:solidFill>
                <a:schemeClr val="tx1"/>
              </a:solidFill>
            </a:endParaRPr>
          </a:p>
        </p:txBody>
      </p:sp>
      <p:sp>
        <p:nvSpPr>
          <p:cNvPr id="6" name="Rectangle 5"/>
          <p:cNvSpPr/>
          <p:nvPr/>
        </p:nvSpPr>
        <p:spPr>
          <a:xfrm>
            <a:off x="3733800" y="4876800"/>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Crs_id</a:t>
            </a:r>
            <a:endParaRPr lang="en-US" dirty="0">
              <a:solidFill>
                <a:schemeClr val="tx1"/>
              </a:solidFill>
            </a:endParaRPr>
          </a:p>
        </p:txBody>
      </p:sp>
      <p:sp>
        <p:nvSpPr>
          <p:cNvPr id="7" name="Rectangle 6"/>
          <p:cNvSpPr/>
          <p:nvPr/>
        </p:nvSpPr>
        <p:spPr>
          <a:xfrm>
            <a:off x="5029200" y="4876800"/>
            <a:ext cx="1676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subjects</a:t>
            </a:r>
          </a:p>
        </p:txBody>
      </p:sp>
    </p:spTree>
    <p:extLst>
      <p:ext uri="{BB962C8B-B14F-4D97-AF65-F5344CB8AC3E}">
        <p14:creationId xmlns:p14="http://schemas.microsoft.com/office/powerpoint/2010/main" val="3312956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Types of Keys</a:t>
            </a:r>
            <a:endParaRPr lang="en-US" dirty="0"/>
          </a:p>
        </p:txBody>
      </p:sp>
      <p:sp>
        <p:nvSpPr>
          <p:cNvPr id="3" name="Content Placeholder 2"/>
          <p:cNvSpPr>
            <a:spLocks noGrp="1"/>
          </p:cNvSpPr>
          <p:nvPr>
            <p:ph idx="1"/>
          </p:nvPr>
        </p:nvSpPr>
        <p:spPr/>
        <p:txBody>
          <a:bodyPr/>
          <a:lstStyle/>
          <a:p>
            <a:pPr marL="0" indent="0" algn="just">
              <a:buNone/>
            </a:pPr>
            <a:r>
              <a:rPr lang="en-US" b="1" dirty="0"/>
              <a:t>5. Foreign Key: </a:t>
            </a:r>
            <a:r>
              <a:rPr lang="en-US" dirty="0"/>
              <a:t>A foreign key is generally a primary key from one table that appears as a field in another where the first table has a relationship to the second. </a:t>
            </a:r>
          </a:p>
          <a:p>
            <a:pPr marL="0" indent="0" algn="just">
              <a:buNone/>
            </a:pPr>
            <a:r>
              <a:rPr lang="en-US" dirty="0"/>
              <a:t>In other words, if we had a table A with a primary key X that linked to a table B where X was a field in B, then X would be a foreign key in B. </a:t>
            </a:r>
          </a:p>
        </p:txBody>
      </p:sp>
    </p:spTree>
    <p:extLst>
      <p:ext uri="{BB962C8B-B14F-4D97-AF65-F5344CB8AC3E}">
        <p14:creationId xmlns:p14="http://schemas.microsoft.com/office/powerpoint/2010/main" val="4011183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930" t="18097" r="37589" b="15858"/>
          <a:stretch/>
        </p:blipFill>
        <p:spPr bwMode="auto">
          <a:xfrm>
            <a:off x="641444" y="1323832"/>
            <a:ext cx="7969155" cy="5153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2878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Steps in designing E-R Diagram</a:t>
            </a:r>
          </a:p>
        </p:txBody>
      </p:sp>
      <p:sp>
        <p:nvSpPr>
          <p:cNvPr id="3" name="Content Placeholder 2"/>
          <p:cNvSpPr>
            <a:spLocks noGrp="1"/>
          </p:cNvSpPr>
          <p:nvPr>
            <p:ph idx="1"/>
          </p:nvPr>
        </p:nvSpPr>
        <p:spPr/>
        <p:txBody>
          <a:bodyPr/>
          <a:lstStyle/>
          <a:p>
            <a:r>
              <a:rPr lang="en-US" dirty="0"/>
              <a:t>There are following steps:</a:t>
            </a:r>
          </a:p>
          <a:p>
            <a:pPr lvl="1"/>
            <a:r>
              <a:rPr lang="en-US" dirty="0"/>
              <a:t>Identify the entities from the requirement sheets</a:t>
            </a:r>
          </a:p>
          <a:p>
            <a:pPr lvl="1"/>
            <a:r>
              <a:rPr lang="en-US" dirty="0"/>
              <a:t>Find relationships among those entities</a:t>
            </a:r>
          </a:p>
          <a:p>
            <a:pPr lvl="1"/>
            <a:r>
              <a:rPr lang="en-US" dirty="0"/>
              <a:t>Identify the key attributes for every entity</a:t>
            </a:r>
          </a:p>
          <a:p>
            <a:pPr lvl="1"/>
            <a:r>
              <a:rPr lang="en-US" dirty="0"/>
              <a:t>Identify other relevant attributes</a:t>
            </a:r>
          </a:p>
          <a:p>
            <a:pPr lvl="1"/>
            <a:r>
              <a:rPr lang="en-US" dirty="0"/>
              <a:t>Draw complete E-R diagram with all attributes including Primary key</a:t>
            </a:r>
          </a:p>
          <a:p>
            <a:pPr lvl="1"/>
            <a:r>
              <a:rPr lang="en-US" dirty="0"/>
              <a:t>Review your results with your Business users</a:t>
            </a:r>
          </a:p>
          <a:p>
            <a:pPr marL="0" indent="0">
              <a:buNone/>
            </a:pPr>
            <a:endParaRPr lang="en-US" dirty="0"/>
          </a:p>
        </p:txBody>
      </p:sp>
    </p:spTree>
    <p:extLst>
      <p:ext uri="{BB962C8B-B14F-4D97-AF65-F5344CB8AC3E}">
        <p14:creationId xmlns:p14="http://schemas.microsoft.com/office/powerpoint/2010/main" val="1179069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143000"/>
            <a:ext cx="7620000" cy="5105400"/>
          </a:xfrm>
        </p:spPr>
      </p:pic>
      <p:sp>
        <p:nvSpPr>
          <p:cNvPr id="5" name="Title 4"/>
          <p:cNvSpPr>
            <a:spLocks noGrp="1"/>
          </p:cNvSpPr>
          <p:nvPr>
            <p:ph type="title"/>
          </p:nvPr>
        </p:nvSpPr>
        <p:spPr>
          <a:xfrm>
            <a:off x="-457200" y="533400"/>
            <a:ext cx="8229600" cy="609600"/>
          </a:xfrm>
        </p:spPr>
        <p:txBody>
          <a:bodyPr>
            <a:normAutofit fontScale="90000"/>
          </a:bodyPr>
          <a:lstStyle/>
          <a:p>
            <a:r>
              <a:rPr lang="en-US" dirty="0"/>
              <a:t>Library management system</a:t>
            </a:r>
          </a:p>
        </p:txBody>
      </p:sp>
    </p:spTree>
    <p:extLst>
      <p:ext uri="{BB962C8B-B14F-4D97-AF65-F5344CB8AC3E}">
        <p14:creationId xmlns:p14="http://schemas.microsoft.com/office/powerpoint/2010/main" val="124817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b="1" dirty="0">
                <a:solidFill>
                  <a:schemeClr val="accent1">
                    <a:lumMod val="75000"/>
                  </a:schemeClr>
                </a:solidFill>
              </a:rPr>
              <a:t>Example: University Management System</a:t>
            </a:r>
          </a:p>
        </p:txBody>
      </p:sp>
      <p:pic>
        <p:nvPicPr>
          <p:cNvPr id="7170"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1000" y="1752600"/>
            <a:ext cx="8458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6081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Keys</a:t>
            </a:r>
          </a:p>
        </p:txBody>
      </p:sp>
      <p:sp>
        <p:nvSpPr>
          <p:cNvPr id="3" name="Content Placeholder 2"/>
          <p:cNvSpPr>
            <a:spLocks noGrp="1"/>
          </p:cNvSpPr>
          <p:nvPr>
            <p:ph idx="1"/>
          </p:nvPr>
        </p:nvSpPr>
        <p:spPr/>
        <p:txBody>
          <a:bodyPr/>
          <a:lstStyle/>
          <a:p>
            <a:pPr algn="just"/>
            <a:r>
              <a:rPr lang="en-US" dirty="0"/>
              <a:t>The key is defined as the column or attribute of the database table.</a:t>
            </a:r>
          </a:p>
          <a:p>
            <a:pPr algn="just"/>
            <a:r>
              <a:rPr lang="en-US" dirty="0"/>
              <a:t>They are used to establish and identify relation between tables.</a:t>
            </a:r>
          </a:p>
          <a:p>
            <a:pPr algn="just"/>
            <a:r>
              <a:rPr lang="en-US" dirty="0"/>
              <a:t>They also ensure that each record within a table can be uniquely identified by combination of one or more fields within  a table.</a:t>
            </a:r>
          </a:p>
          <a:p>
            <a:endParaRPr lang="en-US" dirty="0"/>
          </a:p>
        </p:txBody>
      </p:sp>
    </p:spTree>
    <p:extLst>
      <p:ext uri="{BB962C8B-B14F-4D97-AF65-F5344CB8AC3E}">
        <p14:creationId xmlns:p14="http://schemas.microsoft.com/office/powerpoint/2010/main" val="1329387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b="1" dirty="0">
                <a:solidFill>
                  <a:schemeClr val="accent1">
                    <a:lumMod val="75000"/>
                  </a:schemeClr>
                </a:solidFill>
              </a:rPr>
              <a:t>Strong and Weak entity sets</a:t>
            </a:r>
          </a:p>
        </p:txBody>
      </p:sp>
      <p:sp>
        <p:nvSpPr>
          <p:cNvPr id="3" name="Content Placeholder 2"/>
          <p:cNvSpPr>
            <a:spLocks noGrp="1"/>
          </p:cNvSpPr>
          <p:nvPr>
            <p:ph idx="1"/>
          </p:nvPr>
        </p:nvSpPr>
        <p:spPr/>
        <p:txBody>
          <a:bodyPr>
            <a:normAutofit fontScale="85000" lnSpcReduction="20000"/>
          </a:bodyPr>
          <a:lstStyle/>
          <a:p>
            <a:pPr algn="just"/>
            <a:r>
              <a:rPr lang="en-US" dirty="0"/>
              <a:t>The entity set which does not have sufficient attributes to form a primary key is called a Weak entity set.</a:t>
            </a:r>
          </a:p>
          <a:p>
            <a:pPr algn="just"/>
            <a:r>
              <a:rPr lang="en-US" dirty="0"/>
              <a:t>The entity set which has the primary key is called as Strong entity set.</a:t>
            </a:r>
          </a:p>
          <a:p>
            <a:pPr algn="just"/>
            <a:r>
              <a:rPr lang="en-US" dirty="0"/>
              <a:t>A member of a strong entity set is called </a:t>
            </a:r>
            <a:r>
              <a:rPr lang="en-US" dirty="0">
                <a:solidFill>
                  <a:srgbClr val="FF0000"/>
                </a:solidFill>
              </a:rPr>
              <a:t>dominant entity </a:t>
            </a:r>
            <a:r>
              <a:rPr lang="en-US" dirty="0"/>
              <a:t>and member of a weak entity set is called </a:t>
            </a:r>
            <a:r>
              <a:rPr lang="en-US" dirty="0">
                <a:solidFill>
                  <a:srgbClr val="FF0000"/>
                </a:solidFill>
              </a:rPr>
              <a:t>subordinate entity</a:t>
            </a:r>
            <a:r>
              <a:rPr lang="en-US" dirty="0"/>
              <a:t>.</a:t>
            </a:r>
          </a:p>
          <a:p>
            <a:pPr algn="just"/>
            <a:r>
              <a:rPr lang="en-US" dirty="0"/>
              <a:t>Weak entity does not have a primary key but we need a mean to distinguish among other entities. The </a:t>
            </a:r>
            <a:r>
              <a:rPr lang="en-US" dirty="0">
                <a:solidFill>
                  <a:srgbClr val="FF0000"/>
                </a:solidFill>
              </a:rPr>
              <a:t>discriminator</a:t>
            </a:r>
            <a:r>
              <a:rPr lang="en-US" dirty="0"/>
              <a:t> of a weak entity set is a set of attributes that allows this distinction to be made. Ex: </a:t>
            </a:r>
            <a:r>
              <a:rPr lang="en-US" dirty="0" err="1"/>
              <a:t>payment_number</a:t>
            </a:r>
            <a:r>
              <a:rPr lang="en-US" dirty="0"/>
              <a:t>.</a:t>
            </a:r>
          </a:p>
        </p:txBody>
      </p:sp>
    </p:spTree>
    <p:extLst>
      <p:ext uri="{BB962C8B-B14F-4D97-AF65-F5344CB8AC3E}">
        <p14:creationId xmlns:p14="http://schemas.microsoft.com/office/powerpoint/2010/main" val="629711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p>
        </p:txBody>
      </p:sp>
      <p:pic>
        <p:nvPicPr>
          <p:cNvPr id="3074"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57200" y="2133600"/>
            <a:ext cx="8382000" cy="303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5582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p>
        </p:txBody>
      </p:sp>
      <p:pic>
        <p:nvPicPr>
          <p:cNvPr id="5" name="Picture 2"/>
          <p:cNvPicPr>
            <a:picLocks noGrp="1" noChangeAspect="1" noChangeArrowheads="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678" t="13992" r="15142" b="32836"/>
          <a:stretch/>
        </p:blipFill>
        <p:spPr bwMode="auto">
          <a:xfrm>
            <a:off x="228600" y="1371600"/>
            <a:ext cx="8686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477000" y="5715000"/>
            <a:ext cx="2286000" cy="442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054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BB996D-32C6-4CE2-9DEA-2AAF535E1721}"/>
              </a:ext>
            </a:extLst>
          </p:cNvPr>
          <p:cNvSpPr>
            <a:spLocks noGrp="1"/>
          </p:cNvSpPr>
          <p:nvPr>
            <p:ph type="title"/>
          </p:nvPr>
        </p:nvSpPr>
        <p:spPr>
          <a:xfrm>
            <a:off x="457200" y="609600"/>
            <a:ext cx="8229600" cy="1143000"/>
          </a:xfrm>
        </p:spPr>
        <p:txBody>
          <a:bodyPr/>
          <a:lstStyle/>
          <a:p>
            <a:r>
              <a:rPr lang="en-US" altLang="en-US" dirty="0"/>
              <a:t>Integrity Constraints on Tables</a:t>
            </a:r>
            <a:endParaRPr lang="en-US" dirty="0"/>
          </a:p>
        </p:txBody>
      </p:sp>
      <p:sp>
        <p:nvSpPr>
          <p:cNvPr id="7" name="Content Placeholder 6">
            <a:extLst>
              <a:ext uri="{FF2B5EF4-FFF2-40B4-BE49-F238E27FC236}">
                <a16:creationId xmlns:a16="http://schemas.microsoft.com/office/drawing/2014/main" id="{14805FF4-651C-468C-BF47-9701BDA12965}"/>
              </a:ext>
            </a:extLst>
          </p:cNvPr>
          <p:cNvSpPr>
            <a:spLocks noGrp="1"/>
          </p:cNvSpPr>
          <p:nvPr>
            <p:ph idx="1"/>
          </p:nvPr>
        </p:nvSpPr>
        <p:spPr/>
        <p:txBody>
          <a:bodyPr>
            <a:normAutofit fontScale="85000" lnSpcReduction="20000"/>
          </a:bodyPr>
          <a:lstStyle/>
          <a:p>
            <a:r>
              <a:rPr lang="en-US" altLang="en-US" b="1" dirty="0"/>
              <a:t>not null</a:t>
            </a:r>
          </a:p>
          <a:p>
            <a:r>
              <a:rPr lang="en-US" altLang="en-US" b="1" dirty="0"/>
              <a:t>primary key</a:t>
            </a:r>
            <a:r>
              <a:rPr lang="en-US" altLang="en-US" dirty="0"/>
              <a:t> (</a:t>
            </a:r>
            <a:r>
              <a:rPr lang="en-US" altLang="en-US" i="1" dirty="0"/>
              <a:t>A</a:t>
            </a:r>
            <a:r>
              <a:rPr lang="en-US" altLang="en-US" baseline="-25000" dirty="0"/>
              <a:t>1</a:t>
            </a:r>
            <a:r>
              <a:rPr lang="en-US" altLang="en-US" dirty="0"/>
              <a:t>, ..., </a:t>
            </a:r>
            <a:r>
              <a:rPr lang="en-US" altLang="en-US" i="1" dirty="0"/>
              <a:t>A</a:t>
            </a:r>
            <a:r>
              <a:rPr lang="en-US" altLang="en-US" i="1" baseline="-25000" dirty="0"/>
              <a:t>n </a:t>
            </a:r>
            <a:r>
              <a:rPr lang="en-US" altLang="en-US" dirty="0"/>
              <a:t>)</a:t>
            </a:r>
          </a:p>
          <a:p>
            <a:r>
              <a:rPr lang="en-US" altLang="en-US" dirty="0">
                <a:latin typeface="Helvetica" panose="020B0604020202020204" pitchFamily="34" charset="0"/>
              </a:rPr>
              <a:t>Example:  Declare </a:t>
            </a:r>
            <a:r>
              <a:rPr lang="en-US" altLang="en-US" i="1" dirty="0" err="1">
                <a:latin typeface="Helvetica" panose="020B0604020202020204" pitchFamily="34" charset="0"/>
              </a:rPr>
              <a:t>branch_name</a:t>
            </a:r>
            <a:r>
              <a:rPr lang="en-US" altLang="en-US" dirty="0">
                <a:latin typeface="Helvetica" panose="020B0604020202020204" pitchFamily="34" charset="0"/>
              </a:rPr>
              <a:t> as the primary key for </a:t>
            </a:r>
            <a:r>
              <a:rPr lang="en-US" altLang="en-US" i="1" dirty="0">
                <a:latin typeface="Helvetica" panose="020B0604020202020204" pitchFamily="34" charset="0"/>
              </a:rPr>
              <a:t>branch</a:t>
            </a:r>
          </a:p>
          <a:p>
            <a:r>
              <a:rPr lang="en-US" altLang="en-US" b="1" dirty="0">
                <a:latin typeface="Helvetica" panose="020B0604020202020204" pitchFamily="34" charset="0"/>
              </a:rPr>
              <a:t>create table </a:t>
            </a:r>
            <a:r>
              <a:rPr lang="en-US" altLang="en-US" i="1" dirty="0">
                <a:latin typeface="Helvetica" panose="020B0604020202020204" pitchFamily="34" charset="0"/>
              </a:rPr>
              <a:t>branch</a:t>
            </a:r>
            <a:br>
              <a:rPr lang="en-US" altLang="en-US" i="1" dirty="0">
                <a:latin typeface="Helvetica" panose="020B0604020202020204" pitchFamily="34" charset="0"/>
              </a:rPr>
            </a:br>
            <a:r>
              <a:rPr lang="en-US" altLang="en-US" i="1" dirty="0">
                <a:latin typeface="Helvetica" panose="020B0604020202020204" pitchFamily="34" charset="0"/>
              </a:rPr>
              <a:t>		      </a:t>
            </a:r>
            <a:r>
              <a:rPr kumimoji="1" lang="en-US" altLang="en-US" dirty="0">
                <a:latin typeface="Helvetica" panose="020B0604020202020204" pitchFamily="34" charset="0"/>
              </a:rPr>
              <a:t>(</a:t>
            </a:r>
            <a:r>
              <a:rPr lang="en-US" altLang="en-US" i="1" dirty="0" err="1">
                <a:latin typeface="Helvetica" panose="020B0604020202020204" pitchFamily="34" charset="0"/>
              </a:rPr>
              <a:t>branch_name</a:t>
            </a:r>
            <a:r>
              <a:rPr lang="en-US" altLang="en-US" i="1" dirty="0">
                <a:latin typeface="Helvetica" panose="020B0604020202020204" pitchFamily="34" charset="0"/>
              </a:rPr>
              <a:t>	</a:t>
            </a:r>
            <a:r>
              <a:rPr lang="en-US" altLang="en-US" dirty="0">
                <a:latin typeface="Helvetica" panose="020B0604020202020204" pitchFamily="34" charset="0"/>
              </a:rPr>
              <a:t>char(15)</a:t>
            </a:r>
            <a:r>
              <a:rPr lang="en-US" altLang="en-US" b="1" dirty="0">
                <a:latin typeface="Helvetica" panose="020B0604020202020204" pitchFamily="34" charset="0"/>
              </a:rPr>
              <a:t>,</a:t>
            </a:r>
            <a:br>
              <a:rPr lang="en-US" altLang="en-US" b="1" dirty="0">
                <a:latin typeface="Helvetica" panose="020B0604020202020204" pitchFamily="34" charset="0"/>
              </a:rPr>
            </a:br>
            <a:r>
              <a:rPr lang="en-US" altLang="en-US" b="1" dirty="0">
                <a:latin typeface="Helvetica" panose="020B0604020202020204" pitchFamily="34" charset="0"/>
              </a:rPr>
              <a:t>		       </a:t>
            </a:r>
            <a:r>
              <a:rPr lang="en-US" altLang="en-US" i="1" dirty="0" err="1">
                <a:latin typeface="Helvetica" panose="020B0604020202020204" pitchFamily="34" charset="0"/>
              </a:rPr>
              <a:t>branch_city</a:t>
            </a:r>
            <a:r>
              <a:rPr lang="en-US" altLang="en-US" i="1" dirty="0">
                <a:latin typeface="Helvetica" panose="020B0604020202020204" pitchFamily="34" charset="0"/>
              </a:rPr>
              <a:t>	</a:t>
            </a:r>
            <a:r>
              <a:rPr lang="en-US" altLang="en-US" dirty="0">
                <a:latin typeface="Helvetica" panose="020B0604020202020204" pitchFamily="34" charset="0"/>
              </a:rPr>
              <a:t>char(30) </a:t>
            </a:r>
            <a:r>
              <a:rPr lang="en-US" altLang="en-US" b="1" dirty="0">
                <a:latin typeface="Helvetica" panose="020B0604020202020204" pitchFamily="34" charset="0"/>
              </a:rPr>
              <a:t>not null</a:t>
            </a:r>
            <a:r>
              <a:rPr lang="en-US" altLang="en-US" dirty="0">
                <a:latin typeface="Helvetica" panose="020B0604020202020204" pitchFamily="34" charset="0"/>
              </a:rPr>
              <a:t>,</a:t>
            </a:r>
            <a:br>
              <a:rPr lang="en-US" altLang="en-US" dirty="0">
                <a:latin typeface="Helvetica" panose="020B0604020202020204" pitchFamily="34" charset="0"/>
              </a:rPr>
            </a:br>
            <a:r>
              <a:rPr lang="en-US" altLang="en-US" dirty="0">
                <a:latin typeface="Helvetica" panose="020B0604020202020204" pitchFamily="34" charset="0"/>
              </a:rPr>
              <a:t>		       </a:t>
            </a:r>
            <a:r>
              <a:rPr lang="en-US" altLang="en-US" i="1" dirty="0">
                <a:latin typeface="Helvetica" panose="020B0604020202020204" pitchFamily="34" charset="0"/>
              </a:rPr>
              <a:t>assets		</a:t>
            </a:r>
            <a:r>
              <a:rPr lang="en-US" altLang="en-US" dirty="0">
                <a:latin typeface="Helvetica" panose="020B0604020202020204" pitchFamily="34" charset="0"/>
              </a:rPr>
              <a:t>integer,</a:t>
            </a:r>
            <a:br>
              <a:rPr lang="en-US" altLang="en-US" dirty="0">
                <a:latin typeface="Helvetica" panose="020B0604020202020204" pitchFamily="34" charset="0"/>
              </a:rPr>
            </a:br>
            <a:r>
              <a:rPr lang="en-US" altLang="en-US" dirty="0">
                <a:latin typeface="Helvetica" panose="020B0604020202020204" pitchFamily="34" charset="0"/>
              </a:rPr>
              <a:t>		       </a:t>
            </a:r>
            <a:r>
              <a:rPr lang="en-US" altLang="en-US" b="1" dirty="0">
                <a:latin typeface="Helvetica" panose="020B0604020202020204" pitchFamily="34" charset="0"/>
              </a:rPr>
              <a:t>primary key </a:t>
            </a:r>
            <a:r>
              <a:rPr kumimoji="1" lang="en-US" altLang="en-US" dirty="0">
                <a:latin typeface="Helvetica" panose="020B0604020202020204" pitchFamily="34" charset="0"/>
              </a:rPr>
              <a:t>(</a:t>
            </a:r>
            <a:r>
              <a:rPr lang="en-US" altLang="en-US" i="1" dirty="0" err="1">
                <a:latin typeface="Helvetica" panose="020B0604020202020204" pitchFamily="34" charset="0"/>
              </a:rPr>
              <a:t>branch_name</a:t>
            </a:r>
            <a:r>
              <a:rPr kumimoji="1" lang="en-US" altLang="en-US" dirty="0">
                <a:latin typeface="Helvetica" panose="020B0604020202020204" pitchFamily="34" charset="0"/>
              </a:rPr>
              <a:t>)</a:t>
            </a:r>
            <a:r>
              <a:rPr lang="en-US" altLang="en-US" dirty="0">
                <a:latin typeface="Helvetica" panose="020B0604020202020204" pitchFamily="34" charset="0"/>
              </a:rPr>
              <a:t>)</a:t>
            </a:r>
          </a:p>
          <a:p>
            <a:r>
              <a:rPr kumimoji="1" lang="en-US" altLang="en-US" b="1" dirty="0">
                <a:latin typeface="Helvetica" panose="020B0604020202020204" pitchFamily="34" charset="0"/>
              </a:rPr>
              <a:t>primary key </a:t>
            </a:r>
            <a:r>
              <a:rPr kumimoji="1" lang="en-US" altLang="en-US" dirty="0">
                <a:latin typeface="Helvetica" panose="020B0604020202020204" pitchFamily="34" charset="0"/>
              </a:rPr>
              <a:t>declaration on an attribute automatically ensures</a:t>
            </a:r>
            <a:r>
              <a:rPr kumimoji="1" lang="en-US" altLang="en-US" b="1" dirty="0">
                <a:latin typeface="Helvetica" panose="020B0604020202020204" pitchFamily="34" charset="0"/>
              </a:rPr>
              <a:t> not null </a:t>
            </a:r>
            <a:r>
              <a:rPr kumimoji="1" lang="en-US" altLang="en-US" dirty="0">
                <a:latin typeface="Helvetica" panose="020B0604020202020204" pitchFamily="34" charset="0"/>
              </a:rPr>
              <a:t>in SQL-92 onwards, needs to be explicitly stated in SQL-89</a:t>
            </a:r>
            <a:endParaRPr kumimoji="1" lang="en-US" altLang="en-US" b="1" dirty="0">
              <a:latin typeface="Helvetica" panose="020B0604020202020204" pitchFamily="34" charset="0"/>
            </a:endParaRPr>
          </a:p>
          <a:p>
            <a:endParaRPr lang="en-US" dirty="0"/>
          </a:p>
        </p:txBody>
      </p:sp>
    </p:spTree>
    <p:extLst>
      <p:ext uri="{BB962C8B-B14F-4D97-AF65-F5344CB8AC3E}">
        <p14:creationId xmlns:p14="http://schemas.microsoft.com/office/powerpoint/2010/main" val="3066736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E-R Diagram</a:t>
            </a:r>
          </a:p>
        </p:txBody>
      </p:sp>
      <p:pic>
        <p:nvPicPr>
          <p:cNvPr id="5"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7308" t="19030" r="13044" b="22202"/>
          <a:stretch/>
        </p:blipFill>
        <p:spPr bwMode="auto">
          <a:xfrm>
            <a:off x="381000" y="1600200"/>
            <a:ext cx="8458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606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Roles</a:t>
            </a:r>
          </a:p>
        </p:txBody>
      </p:sp>
      <p:sp>
        <p:nvSpPr>
          <p:cNvPr id="3" name="Content Placeholder 2"/>
          <p:cNvSpPr>
            <a:spLocks noGrp="1"/>
          </p:cNvSpPr>
          <p:nvPr>
            <p:ph idx="1"/>
          </p:nvPr>
        </p:nvSpPr>
        <p:spPr>
          <a:xfrm>
            <a:off x="457200" y="1295401"/>
            <a:ext cx="8229600" cy="2438399"/>
          </a:xfrm>
        </p:spPr>
        <p:txBody>
          <a:bodyPr>
            <a:normAutofit fontScale="70000" lnSpcReduction="20000"/>
          </a:bodyPr>
          <a:lstStyle/>
          <a:p>
            <a:pPr algn="just"/>
            <a:r>
              <a:rPr lang="en-US" dirty="0"/>
              <a:t>Entity sets of a relationship need not be distinct</a:t>
            </a:r>
            <a:endParaRPr lang="en-US" sz="2800" dirty="0"/>
          </a:p>
          <a:p>
            <a:pPr algn="just"/>
            <a:r>
              <a:rPr lang="en-US" dirty="0"/>
              <a:t>The labels “manager” and “worker” are called </a:t>
            </a:r>
            <a:r>
              <a:rPr lang="en-US" b="1" dirty="0">
                <a:solidFill>
                  <a:schemeClr val="tx2"/>
                </a:solidFill>
              </a:rPr>
              <a:t>roles</a:t>
            </a:r>
            <a:r>
              <a:rPr lang="en-US" dirty="0"/>
              <a:t>; they specify how employee entities interact via the </a:t>
            </a:r>
            <a:r>
              <a:rPr lang="en-US" dirty="0" err="1"/>
              <a:t>works_for</a:t>
            </a:r>
            <a:r>
              <a:rPr lang="en-US" dirty="0"/>
              <a:t> relationship set.</a:t>
            </a:r>
          </a:p>
          <a:p>
            <a:pPr algn="just"/>
            <a:r>
              <a:rPr lang="en-US" dirty="0"/>
              <a:t>Roles are indicated in E-R diagrams by labeling the lines that connect diamonds to rectangles.</a:t>
            </a:r>
          </a:p>
          <a:p>
            <a:pPr algn="just"/>
            <a:r>
              <a:rPr lang="en-US" dirty="0"/>
              <a:t>Role labels are optional, and are used to clarify semantics of the relationship</a:t>
            </a:r>
          </a:p>
          <a:p>
            <a:pPr algn="just"/>
            <a:endParaRPr lang="en-US" dirty="0"/>
          </a:p>
          <a:p>
            <a:endParaRPr lang="en-US" dirty="0"/>
          </a:p>
        </p:txBody>
      </p:sp>
      <p:pic>
        <p:nvPicPr>
          <p:cNvPr id="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578" t="17995" r="578" b="17995"/>
          <a:stretch>
            <a:fillRect/>
          </a:stretch>
        </p:blipFill>
        <p:spPr bwMode="auto">
          <a:xfrm>
            <a:off x="1524000" y="3810000"/>
            <a:ext cx="6046787" cy="2936875"/>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98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b="1" dirty="0">
                <a:solidFill>
                  <a:schemeClr val="accent1">
                    <a:lumMod val="75000"/>
                  </a:schemeClr>
                </a:solidFill>
              </a:rPr>
              <a:t>Removing Redundant attributes in entity set</a:t>
            </a:r>
          </a:p>
        </p:txBody>
      </p:sp>
      <p:sp>
        <p:nvSpPr>
          <p:cNvPr id="3" name="Content Placeholder 2"/>
          <p:cNvSpPr>
            <a:spLocks noGrp="1"/>
          </p:cNvSpPr>
          <p:nvPr>
            <p:ph idx="1"/>
          </p:nvPr>
        </p:nvSpPr>
        <p:spPr/>
        <p:txBody>
          <a:bodyPr>
            <a:normAutofit fontScale="85000" lnSpcReduction="10000"/>
          </a:bodyPr>
          <a:lstStyle/>
          <a:p>
            <a:pPr algn="just"/>
            <a:r>
              <a:rPr lang="en-US" dirty="0"/>
              <a:t>Once the entities and their corresponding attributes are chosen, the relationship sets among the various entities are formed.</a:t>
            </a:r>
          </a:p>
          <a:p>
            <a:pPr algn="just"/>
            <a:r>
              <a:rPr lang="en-US" dirty="0"/>
              <a:t>These relationship sets may result in a situation where attributes in the various entity  sets are redundant and need to be removed .</a:t>
            </a:r>
          </a:p>
          <a:p>
            <a:pPr algn="just"/>
            <a:r>
              <a:rPr lang="en-US" dirty="0"/>
              <a:t>Consider the entity sets </a:t>
            </a:r>
            <a:r>
              <a:rPr lang="en-US" i="1" dirty="0"/>
              <a:t>instructor </a:t>
            </a:r>
            <a:r>
              <a:rPr lang="en-US" dirty="0"/>
              <a:t>and </a:t>
            </a:r>
            <a:r>
              <a:rPr lang="en-US" i="1" dirty="0"/>
              <a:t>department</a:t>
            </a:r>
          </a:p>
          <a:p>
            <a:pPr lvl="1" algn="just"/>
            <a:r>
              <a:rPr lang="en-US" dirty="0"/>
              <a:t>Instructor includes the attributes ID, name, </a:t>
            </a:r>
            <a:r>
              <a:rPr lang="en-US" dirty="0" err="1"/>
              <a:t>de</a:t>
            </a:r>
            <a:r>
              <a:rPr lang="en-US" i="1" dirty="0" err="1"/>
              <a:t>pt_name</a:t>
            </a:r>
            <a:r>
              <a:rPr lang="en-US" i="1" dirty="0"/>
              <a:t>, and salary with ID as primary key</a:t>
            </a:r>
          </a:p>
          <a:p>
            <a:pPr lvl="1" algn="just"/>
            <a:r>
              <a:rPr lang="en-US" i="1" dirty="0"/>
              <a:t>Department includes the attributes </a:t>
            </a:r>
            <a:r>
              <a:rPr lang="en-US" i="1" dirty="0" err="1"/>
              <a:t>dept_name</a:t>
            </a:r>
            <a:r>
              <a:rPr lang="en-US" i="1" dirty="0"/>
              <a:t>, building, and budget with </a:t>
            </a:r>
            <a:r>
              <a:rPr lang="en-US" i="1" dirty="0" err="1"/>
              <a:t>dept_name</a:t>
            </a:r>
            <a:r>
              <a:rPr lang="en-US" i="1" dirty="0"/>
              <a:t> as primary key</a:t>
            </a:r>
            <a:endParaRPr lang="en-US" dirty="0"/>
          </a:p>
          <a:p>
            <a:pPr lvl="1"/>
            <a:endParaRPr lang="en-US" dirty="0"/>
          </a:p>
        </p:txBody>
      </p:sp>
    </p:spTree>
    <p:extLst>
      <p:ext uri="{BB962C8B-B14F-4D97-AF65-F5344CB8AC3E}">
        <p14:creationId xmlns:p14="http://schemas.microsoft.com/office/powerpoint/2010/main" val="2780483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b="1" dirty="0">
                <a:solidFill>
                  <a:schemeClr val="accent1">
                    <a:lumMod val="75000"/>
                  </a:schemeClr>
                </a:solidFill>
              </a:rPr>
              <a:t>Removing Redundant attributes in entity set</a:t>
            </a:r>
            <a:endParaRPr lang="en-US" dirty="0"/>
          </a:p>
        </p:txBody>
      </p:sp>
      <p:sp>
        <p:nvSpPr>
          <p:cNvPr id="3" name="Content Placeholder 2"/>
          <p:cNvSpPr>
            <a:spLocks noGrp="1"/>
          </p:cNvSpPr>
          <p:nvPr>
            <p:ph idx="1"/>
          </p:nvPr>
        </p:nvSpPr>
        <p:spPr>
          <a:xfrm>
            <a:off x="457200" y="1828800"/>
            <a:ext cx="8229600" cy="4525963"/>
          </a:xfrm>
        </p:spPr>
        <p:txBody>
          <a:bodyPr>
            <a:normAutofit fontScale="85000" lnSpcReduction="10000"/>
          </a:bodyPr>
          <a:lstStyle/>
          <a:p>
            <a:pPr algn="just"/>
            <a:r>
              <a:rPr lang="en-US" dirty="0"/>
              <a:t>Attribute </a:t>
            </a:r>
            <a:r>
              <a:rPr lang="en-US" dirty="0" err="1"/>
              <a:t>dept_name</a:t>
            </a:r>
            <a:r>
              <a:rPr lang="en-US" dirty="0"/>
              <a:t> appears in both entity sets. It is primary key for entity department, it is redundant in the entity set instructor and needs to be removed.</a:t>
            </a:r>
          </a:p>
          <a:p>
            <a:pPr algn="just"/>
            <a:r>
              <a:rPr lang="en-US" dirty="0"/>
              <a:t>If both entities have one to one relationship then we can remove it from instructor table as it will get added up in the relational schema </a:t>
            </a:r>
            <a:r>
              <a:rPr lang="en-US"/>
              <a:t>of department.</a:t>
            </a:r>
            <a:endParaRPr lang="en-US" dirty="0"/>
          </a:p>
          <a:p>
            <a:pPr algn="just"/>
            <a:r>
              <a:rPr lang="en-US" dirty="0"/>
              <a:t>But if an instructor has more than one associated department, the relationship between the entities is recorded in a separate relation </a:t>
            </a:r>
            <a:r>
              <a:rPr lang="en-US" dirty="0" err="1"/>
              <a:t>inst_dept</a:t>
            </a:r>
            <a:endParaRPr lang="en-US" dirty="0"/>
          </a:p>
        </p:txBody>
      </p:sp>
    </p:spTree>
    <p:extLst>
      <p:ext uri="{BB962C8B-B14F-4D97-AF65-F5344CB8AC3E}">
        <p14:creationId xmlns:p14="http://schemas.microsoft.com/office/powerpoint/2010/main" val="1520320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Reduction to relational schema</a:t>
            </a:r>
          </a:p>
        </p:txBody>
      </p:sp>
      <p:sp>
        <p:nvSpPr>
          <p:cNvPr id="3" name="Content Placeholder 2"/>
          <p:cNvSpPr>
            <a:spLocks noGrp="1"/>
          </p:cNvSpPr>
          <p:nvPr>
            <p:ph idx="1"/>
          </p:nvPr>
        </p:nvSpPr>
        <p:spPr>
          <a:xfrm>
            <a:off x="457200" y="1371600"/>
            <a:ext cx="8229600" cy="5181600"/>
          </a:xfrm>
        </p:spPr>
        <p:txBody>
          <a:bodyPr>
            <a:normAutofit fontScale="92500" lnSpcReduction="20000"/>
          </a:bodyPr>
          <a:lstStyle/>
          <a:p>
            <a:pPr algn="just"/>
            <a:r>
              <a:rPr lang="en-US" dirty="0"/>
              <a:t>Both E-R model and relational database model are abstract, logical representations of real-world enterprises. </a:t>
            </a:r>
          </a:p>
          <a:p>
            <a:pPr algn="just"/>
            <a:r>
              <a:rPr lang="en-US" dirty="0"/>
              <a:t>Because the two models employ similar design we can convert an E-R design to relational design</a:t>
            </a:r>
          </a:p>
          <a:p>
            <a:pPr algn="just"/>
            <a:r>
              <a:rPr lang="en-US" dirty="0"/>
              <a:t>E-R schema can be represented by relation schema in following ways:</a:t>
            </a:r>
          </a:p>
          <a:p>
            <a:pPr lvl="1" algn="just"/>
            <a:r>
              <a:rPr lang="en-US" dirty="0"/>
              <a:t>Representing of strong entity sets with Simple Attributes</a:t>
            </a:r>
          </a:p>
          <a:p>
            <a:pPr lvl="1" algn="just"/>
            <a:r>
              <a:rPr lang="en-US" dirty="0"/>
              <a:t>Representing of strong entity sets with Complex Attributes</a:t>
            </a:r>
          </a:p>
          <a:p>
            <a:pPr lvl="1" algn="just"/>
            <a:r>
              <a:rPr lang="en-US" dirty="0"/>
              <a:t>Representation of weak entity sets</a:t>
            </a:r>
          </a:p>
          <a:p>
            <a:pPr lvl="1" algn="just"/>
            <a:r>
              <a:rPr lang="en-US" dirty="0"/>
              <a:t>Representation of relationship sets</a:t>
            </a:r>
          </a:p>
          <a:p>
            <a:pPr lvl="1" algn="just"/>
            <a:endParaRPr lang="en-US" dirty="0"/>
          </a:p>
          <a:p>
            <a:pPr lvl="1" algn="just"/>
            <a:endParaRPr lang="en-US" dirty="0"/>
          </a:p>
        </p:txBody>
      </p:sp>
    </p:spTree>
    <p:extLst>
      <p:ext uri="{BB962C8B-B14F-4D97-AF65-F5344CB8AC3E}">
        <p14:creationId xmlns:p14="http://schemas.microsoft.com/office/powerpoint/2010/main" val="2176693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Autofit/>
          </a:bodyPr>
          <a:lstStyle/>
          <a:p>
            <a:pPr lvl="1" algn="ctr" rtl="0">
              <a:spcBef>
                <a:spcPct val="0"/>
              </a:spcBef>
            </a:pPr>
            <a:r>
              <a:rPr lang="en-US" sz="2800" b="1" dirty="0">
                <a:solidFill>
                  <a:schemeClr val="accent1">
                    <a:lumMod val="75000"/>
                  </a:schemeClr>
                </a:solidFill>
              </a:rPr>
              <a:t>Representing of strong entity sets with Simple Attributes</a:t>
            </a:r>
            <a:br>
              <a:rPr lang="en-US" sz="2800" b="1" dirty="0">
                <a:solidFill>
                  <a:schemeClr val="accent1">
                    <a:lumMod val="75000"/>
                  </a:schemeClr>
                </a:solidFill>
              </a:rPr>
            </a:br>
            <a:endParaRPr lang="en-US" sz="2800" b="1" dirty="0">
              <a:solidFill>
                <a:schemeClr val="accent1">
                  <a:lumMod val="75000"/>
                </a:schemeClr>
              </a:solidFill>
            </a:endParaRPr>
          </a:p>
        </p:txBody>
      </p:sp>
      <p:sp>
        <p:nvSpPr>
          <p:cNvPr id="3" name="Content Placeholder 2"/>
          <p:cNvSpPr>
            <a:spLocks noGrp="1"/>
          </p:cNvSpPr>
          <p:nvPr>
            <p:ph idx="1"/>
          </p:nvPr>
        </p:nvSpPr>
        <p:spPr/>
        <p:txBody>
          <a:bodyPr/>
          <a:lstStyle/>
          <a:p>
            <a:pPr algn="just"/>
            <a:r>
              <a:rPr lang="en-US" dirty="0"/>
              <a:t>A strong entity set reduces to a table with the same attributes as represented in E-R diagram</a:t>
            </a:r>
          </a:p>
          <a:p>
            <a:pPr>
              <a:buFont typeface="Monotype Sorts" pitchFamily="2" charset="2"/>
              <a:buNone/>
            </a:pPr>
            <a:r>
              <a:rPr lang="en-US" dirty="0"/>
              <a:t>	</a:t>
            </a:r>
          </a:p>
        </p:txBody>
      </p:sp>
      <p:pic>
        <p:nvPicPr>
          <p:cNvPr id="102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57200" y="2743200"/>
            <a:ext cx="8229600" cy="389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035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Autofit/>
          </a:bodyPr>
          <a:lstStyle/>
          <a:p>
            <a:pPr lvl="1" algn="ctr" rtl="0">
              <a:spcBef>
                <a:spcPct val="0"/>
              </a:spcBef>
            </a:pPr>
            <a:r>
              <a:rPr lang="en-US" sz="2800" b="1" dirty="0">
                <a:solidFill>
                  <a:schemeClr val="accent1">
                    <a:lumMod val="75000"/>
                  </a:schemeClr>
                </a:solidFill>
              </a:rPr>
              <a:t>Representing of strong entity sets with Complex Attributes</a:t>
            </a:r>
            <a:br>
              <a:rPr lang="en-US" sz="2800" b="1" dirty="0">
                <a:solidFill>
                  <a:schemeClr val="accent1">
                    <a:lumMod val="75000"/>
                  </a:schemeClr>
                </a:solidFill>
              </a:rPr>
            </a:br>
            <a:endParaRPr lang="en-US" sz="2800" b="1" dirty="0">
              <a:solidFill>
                <a:schemeClr val="accent1">
                  <a:lumMod val="75000"/>
                </a:schemeClr>
              </a:solidFill>
            </a:endParaRPr>
          </a:p>
        </p:txBody>
      </p:sp>
      <p:sp>
        <p:nvSpPr>
          <p:cNvPr id="3" name="Content Placeholder 2"/>
          <p:cNvSpPr>
            <a:spLocks noGrp="1"/>
          </p:cNvSpPr>
          <p:nvPr>
            <p:ph idx="1"/>
          </p:nvPr>
        </p:nvSpPr>
        <p:spPr/>
        <p:txBody>
          <a:bodyPr>
            <a:normAutofit/>
          </a:bodyPr>
          <a:lstStyle/>
          <a:p>
            <a:pPr algn="just"/>
            <a:r>
              <a:rPr lang="en-US" dirty="0"/>
              <a:t>In order to convert an entity having </a:t>
            </a:r>
            <a:r>
              <a:rPr lang="en-US" dirty="0">
                <a:solidFill>
                  <a:srgbClr val="FF0000"/>
                </a:solidFill>
              </a:rPr>
              <a:t>composite attributes</a:t>
            </a:r>
            <a:r>
              <a:rPr lang="en-US" dirty="0"/>
              <a:t>, the composite attributes are flattened out by creating a separate attribute for each component attribute.</a:t>
            </a:r>
          </a:p>
          <a:p>
            <a:pPr algn="just"/>
            <a:endParaRPr lang="en-US" dirty="0"/>
          </a:p>
          <a:p>
            <a:pPr algn="just"/>
            <a:endParaRPr lang="en-US" dirty="0"/>
          </a:p>
          <a:p>
            <a:endParaRPr lang="en-US" dirty="0"/>
          </a:p>
        </p:txBody>
      </p:sp>
      <p:pic>
        <p:nvPicPr>
          <p:cNvPr id="2051"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81000" y="3657599"/>
            <a:ext cx="853440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914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4525963"/>
          </a:xfrm>
        </p:spPr>
        <p:txBody>
          <a:bodyPr/>
          <a:lstStyle/>
          <a:p>
            <a:pPr algn="just"/>
            <a:r>
              <a:rPr lang="en-US" dirty="0">
                <a:solidFill>
                  <a:srgbClr val="FF0000"/>
                </a:solidFill>
              </a:rPr>
              <a:t>Multivalued attributes </a:t>
            </a:r>
            <a:r>
              <a:rPr lang="en-US" dirty="0"/>
              <a:t>are treated differently from other attributes. New relation schemas are created for these attributes.</a:t>
            </a:r>
          </a:p>
          <a:p>
            <a:pPr algn="just"/>
            <a:r>
              <a:rPr lang="en-US" dirty="0">
                <a:solidFill>
                  <a:srgbClr val="FF0000"/>
                </a:solidFill>
              </a:rPr>
              <a:t>Derived attributes</a:t>
            </a:r>
            <a:r>
              <a:rPr lang="en-US" dirty="0"/>
              <a:t> are not explicitly represented in the relational model.</a:t>
            </a:r>
          </a:p>
          <a:p>
            <a:endParaRPr lang="en-US" dirty="0"/>
          </a:p>
        </p:txBody>
      </p:sp>
      <p:pic>
        <p:nvPicPr>
          <p:cNvPr id="3074"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627797" y="3276600"/>
            <a:ext cx="822960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61197" y="6216134"/>
            <a:ext cx="7162800" cy="400110"/>
          </a:xfrm>
          <a:prstGeom prst="rect">
            <a:avLst/>
          </a:prstGeom>
          <a:noFill/>
        </p:spPr>
        <p:txBody>
          <a:bodyPr wrap="square" rtlCol="0">
            <a:spAutoFit/>
          </a:bodyPr>
          <a:lstStyle/>
          <a:p>
            <a:pPr algn="ctr"/>
            <a:r>
              <a:rPr lang="en-US" sz="2000" dirty="0"/>
              <a:t>	BOOK entity set with </a:t>
            </a:r>
            <a:r>
              <a:rPr lang="en-US" sz="2000" dirty="0" err="1"/>
              <a:t>author_id</a:t>
            </a:r>
            <a:r>
              <a:rPr lang="en-US" sz="2000" dirty="0"/>
              <a:t> as multi-value attribute</a:t>
            </a:r>
          </a:p>
        </p:txBody>
      </p:sp>
    </p:spTree>
    <p:extLst>
      <p:ext uri="{BB962C8B-B14F-4D97-AF65-F5344CB8AC3E}">
        <p14:creationId xmlns:p14="http://schemas.microsoft.com/office/powerpoint/2010/main" val="1001653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685800" y="305937"/>
            <a:ext cx="7848601" cy="30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Grp="1" noChangeAspect="1" noChangeArrowheads="1"/>
          </p:cNvPicPr>
          <p:nvPr>
            <p:ph idx="1"/>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447800" y="3570027"/>
            <a:ext cx="6324600" cy="327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80073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lvl="1" algn="ctr" rtl="0">
              <a:spcBef>
                <a:spcPct val="0"/>
              </a:spcBef>
            </a:pPr>
            <a:r>
              <a:rPr lang="en-US" sz="2800" b="1" dirty="0">
                <a:solidFill>
                  <a:schemeClr val="accent1">
                    <a:lumMod val="75000"/>
                  </a:schemeClr>
                </a:solidFill>
              </a:rPr>
              <a:t>Representation of weak entity sets</a:t>
            </a:r>
            <a:br>
              <a:rPr lang="en-US" dirty="0"/>
            </a:br>
            <a:endParaRPr lang="en-US" dirty="0"/>
          </a:p>
        </p:txBody>
      </p:sp>
      <p:sp>
        <p:nvSpPr>
          <p:cNvPr id="3" name="Content Placeholder 2"/>
          <p:cNvSpPr>
            <a:spLocks noGrp="1"/>
          </p:cNvSpPr>
          <p:nvPr>
            <p:ph idx="1"/>
          </p:nvPr>
        </p:nvSpPr>
        <p:spPr/>
        <p:txBody>
          <a:bodyPr/>
          <a:lstStyle/>
          <a:p>
            <a:pPr algn="just"/>
            <a:r>
              <a:rPr lang="en-US" dirty="0"/>
              <a:t>For schemas derived from a weak entity set, the combination of the primary key of the strong entity set and the discriminator of the weak entity set serves as primary key of the schema.</a:t>
            </a:r>
          </a:p>
          <a:p>
            <a:pPr>
              <a:buFont typeface="Monotype Sorts" pitchFamily="2" charset="2"/>
              <a:buNone/>
            </a:pPr>
            <a:r>
              <a:rPr lang="en-US" i="1" dirty="0"/>
              <a:t>    payment = </a:t>
            </a:r>
            <a:r>
              <a:rPr lang="en-US" dirty="0"/>
              <a:t>( </a:t>
            </a:r>
            <a:r>
              <a:rPr lang="en-US" i="1" u="sng" dirty="0" err="1"/>
              <a:t>loan_number</a:t>
            </a:r>
            <a:r>
              <a:rPr lang="en-US" i="1" dirty="0"/>
              <a:t>, </a:t>
            </a:r>
            <a:r>
              <a:rPr lang="en-US" i="1" u="sng" dirty="0" err="1"/>
              <a:t>payment_number</a:t>
            </a:r>
            <a:r>
              <a:rPr lang="en-US" i="1" dirty="0"/>
              <a:t>, </a:t>
            </a:r>
            <a:r>
              <a:rPr lang="en-US" i="1" dirty="0" err="1"/>
              <a:t>payment_date</a:t>
            </a:r>
            <a:r>
              <a:rPr lang="en-US" i="1" dirty="0"/>
              <a:t>, </a:t>
            </a:r>
            <a:r>
              <a:rPr lang="en-US" i="1" dirty="0" err="1"/>
              <a:t>payment_amount</a:t>
            </a:r>
            <a:r>
              <a:rPr lang="en-US" i="1" dirty="0"/>
              <a:t> </a:t>
            </a:r>
            <a:r>
              <a:rPr lang="en-US" dirty="0"/>
              <a:t>)</a:t>
            </a:r>
            <a:endParaRPr lang="en-US" sz="2800" dirty="0"/>
          </a:p>
          <a:p>
            <a:pPr algn="just"/>
            <a:endParaRPr lang="en-US" dirty="0"/>
          </a:p>
        </p:txBody>
      </p:sp>
    </p:spTree>
    <p:extLst>
      <p:ext uri="{BB962C8B-B14F-4D97-AF65-F5344CB8AC3E}">
        <p14:creationId xmlns:p14="http://schemas.microsoft.com/office/powerpoint/2010/main" val="1618698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B731BE-BC33-44BA-82A7-F2D1E3FF7CF4}"/>
              </a:ext>
            </a:extLst>
          </p:cNvPr>
          <p:cNvSpPr>
            <a:spLocks noGrp="1"/>
          </p:cNvSpPr>
          <p:nvPr>
            <p:ph type="title"/>
          </p:nvPr>
        </p:nvSpPr>
        <p:spPr>
          <a:xfrm>
            <a:off x="457200" y="731837"/>
            <a:ext cx="8229600" cy="1143000"/>
          </a:xfrm>
        </p:spPr>
        <p:txBody>
          <a:bodyPr>
            <a:normAutofit fontScale="90000"/>
          </a:bodyPr>
          <a:lstStyle/>
          <a:p>
            <a:r>
              <a:rPr lang="en-US" altLang="en-US" dirty="0"/>
              <a:t>Basic Insertion and Deletion of Tuples</a:t>
            </a:r>
            <a:endParaRPr lang="en-US" dirty="0"/>
          </a:p>
        </p:txBody>
      </p:sp>
      <p:sp>
        <p:nvSpPr>
          <p:cNvPr id="7" name="Content Placeholder 6">
            <a:extLst>
              <a:ext uri="{FF2B5EF4-FFF2-40B4-BE49-F238E27FC236}">
                <a16:creationId xmlns:a16="http://schemas.microsoft.com/office/drawing/2014/main" id="{934D36A2-1A62-4FAB-8D2F-594F4DC43566}"/>
              </a:ext>
            </a:extLst>
          </p:cNvPr>
          <p:cNvSpPr>
            <a:spLocks noGrp="1"/>
          </p:cNvSpPr>
          <p:nvPr>
            <p:ph idx="1"/>
          </p:nvPr>
        </p:nvSpPr>
        <p:spPr>
          <a:xfrm>
            <a:off x="464234" y="2057400"/>
            <a:ext cx="8229600" cy="4525963"/>
          </a:xfrm>
        </p:spPr>
        <p:txBody>
          <a:bodyPr>
            <a:normAutofit fontScale="92500" lnSpcReduction="10000"/>
          </a:bodyPr>
          <a:lstStyle/>
          <a:p>
            <a:pPr>
              <a:tabLst>
                <a:tab pos="1204913" algn="l"/>
                <a:tab pos="1890713" algn="l"/>
              </a:tabLst>
            </a:pPr>
            <a:r>
              <a:rPr lang="en-US" altLang="en-US" dirty="0"/>
              <a:t>Newly created table is empty</a:t>
            </a:r>
          </a:p>
          <a:p>
            <a:pPr>
              <a:tabLst>
                <a:tab pos="1204913" algn="l"/>
                <a:tab pos="1890713" algn="l"/>
              </a:tabLst>
            </a:pPr>
            <a:r>
              <a:rPr lang="en-US" altLang="en-US" dirty="0"/>
              <a:t>Add a new tuple to </a:t>
            </a:r>
            <a:r>
              <a:rPr lang="en-US" altLang="en-US" i="1" dirty="0"/>
              <a:t>account</a:t>
            </a:r>
          </a:p>
          <a:p>
            <a:pPr>
              <a:buFont typeface="Monotype Sorts" pitchFamily="2" charset="2"/>
              <a:buNone/>
              <a:tabLst>
                <a:tab pos="1204913" algn="l"/>
                <a:tab pos="1890713" algn="l"/>
              </a:tabLst>
            </a:pPr>
            <a:r>
              <a:rPr lang="en-US" altLang="en-US" dirty="0"/>
              <a:t>		</a:t>
            </a:r>
            <a:r>
              <a:rPr lang="en-US" altLang="en-US" b="1" dirty="0"/>
              <a:t>insert into </a:t>
            </a:r>
            <a:r>
              <a:rPr lang="en-US" altLang="en-US" i="1" dirty="0"/>
              <a:t>account</a:t>
            </a:r>
            <a:br>
              <a:rPr lang="en-US" altLang="en-US" i="1" dirty="0"/>
            </a:br>
            <a:r>
              <a:rPr lang="en-US" altLang="en-US" i="1" dirty="0"/>
              <a:t>		</a:t>
            </a:r>
            <a:r>
              <a:rPr lang="en-US" altLang="en-US" b="1" dirty="0"/>
              <a:t>values </a:t>
            </a:r>
            <a:r>
              <a:rPr lang="en-US" altLang="en-US" dirty="0"/>
              <a:t>('A-9732', '</a:t>
            </a:r>
            <a:r>
              <a:rPr lang="en-US" altLang="en-US" dirty="0" err="1"/>
              <a:t>Perryridge</a:t>
            </a:r>
            <a:r>
              <a:rPr lang="en-US" altLang="en-US" dirty="0"/>
              <a:t>', 1200)</a:t>
            </a:r>
            <a:br>
              <a:rPr lang="en-US" altLang="en-US" dirty="0"/>
            </a:br>
            <a:endParaRPr lang="en-US" altLang="en-US" dirty="0"/>
          </a:p>
          <a:p>
            <a:pPr lvl="1">
              <a:tabLst>
                <a:tab pos="1204913" algn="l"/>
                <a:tab pos="1890713" algn="l"/>
              </a:tabLst>
            </a:pPr>
            <a:r>
              <a:rPr lang="en-US" altLang="en-US" dirty="0"/>
              <a:t>Insertion fails if any integrity constraint is violated</a:t>
            </a:r>
          </a:p>
          <a:p>
            <a:pPr>
              <a:tabLst>
                <a:tab pos="1204913" algn="l"/>
                <a:tab pos="1890713" algn="l"/>
              </a:tabLst>
            </a:pPr>
            <a:r>
              <a:rPr lang="en-US" altLang="en-US" dirty="0"/>
              <a:t>Delete </a:t>
            </a:r>
            <a:r>
              <a:rPr lang="en-US" altLang="en-US" i="1" dirty="0"/>
              <a:t>all</a:t>
            </a:r>
            <a:r>
              <a:rPr lang="en-US" altLang="en-US" dirty="0"/>
              <a:t> tuples from </a:t>
            </a:r>
            <a:r>
              <a:rPr lang="en-US" altLang="en-US" i="1" dirty="0"/>
              <a:t>account</a:t>
            </a:r>
          </a:p>
          <a:p>
            <a:pPr>
              <a:buFont typeface="Monotype Sorts" pitchFamily="2" charset="2"/>
              <a:buNone/>
              <a:tabLst>
                <a:tab pos="1204913" algn="l"/>
                <a:tab pos="1890713" algn="l"/>
              </a:tabLst>
            </a:pPr>
            <a:r>
              <a:rPr lang="en-US" altLang="en-US" dirty="0"/>
              <a:t>		</a:t>
            </a:r>
            <a:r>
              <a:rPr lang="en-US" altLang="en-US" b="1" dirty="0"/>
              <a:t>delete from </a:t>
            </a:r>
            <a:r>
              <a:rPr lang="en-US" altLang="en-US" i="1" dirty="0"/>
              <a:t>account</a:t>
            </a:r>
            <a:endParaRPr lang="en-US" altLang="en-US" dirty="0"/>
          </a:p>
          <a:p>
            <a:pPr>
              <a:buFont typeface="Monotype Sorts" pitchFamily="2" charset="2"/>
              <a:buNone/>
              <a:tabLst>
                <a:tab pos="1204913" algn="l"/>
                <a:tab pos="1890713" algn="l"/>
              </a:tabLst>
            </a:pPr>
            <a:r>
              <a:rPr lang="en-US" altLang="en-US" dirty="0"/>
              <a:t>	Note: Will see later how to delete selected tuples</a:t>
            </a:r>
          </a:p>
        </p:txBody>
      </p:sp>
    </p:spTree>
    <p:extLst>
      <p:ext uri="{BB962C8B-B14F-4D97-AF65-F5344CB8AC3E}">
        <p14:creationId xmlns:p14="http://schemas.microsoft.com/office/powerpoint/2010/main" val="1892195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381000" y="533400"/>
            <a:ext cx="8229600" cy="288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304800" y="3581400"/>
            <a:ext cx="8686800" cy="300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873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lvl="1" algn="ctr" rtl="0">
              <a:spcBef>
                <a:spcPct val="0"/>
              </a:spcBef>
            </a:pPr>
            <a:r>
              <a:rPr lang="en-US" sz="2800" b="1" dirty="0">
                <a:solidFill>
                  <a:schemeClr val="accent1">
                    <a:lumMod val="75000"/>
                  </a:schemeClr>
                </a:solidFill>
              </a:rPr>
              <a:t>Representation of relationship sets</a:t>
            </a:r>
            <a:br>
              <a:rPr lang="en-US" dirty="0"/>
            </a:br>
            <a:endParaRPr lang="en-US" dirty="0"/>
          </a:p>
        </p:txBody>
      </p:sp>
      <p:sp>
        <p:nvSpPr>
          <p:cNvPr id="3" name="Content Placeholder 2"/>
          <p:cNvSpPr>
            <a:spLocks noGrp="1"/>
          </p:cNvSpPr>
          <p:nvPr>
            <p:ph idx="1"/>
          </p:nvPr>
        </p:nvSpPr>
        <p:spPr/>
        <p:txBody>
          <a:bodyPr>
            <a:normAutofit/>
          </a:bodyPr>
          <a:lstStyle/>
          <a:p>
            <a:pPr algn="just"/>
            <a:r>
              <a:rPr lang="en-US" dirty="0"/>
              <a:t>There are different strategies used for each type of relationship. </a:t>
            </a:r>
          </a:p>
          <a:p>
            <a:pPr marL="514350" indent="-514350" algn="just">
              <a:buAutoNum type="arabicPeriod"/>
            </a:pPr>
            <a:r>
              <a:rPr lang="en-US" dirty="0">
                <a:solidFill>
                  <a:srgbClr val="FF0000"/>
                </a:solidFill>
              </a:rPr>
              <a:t>Conversion of many to many relationship to relational model:</a:t>
            </a:r>
          </a:p>
          <a:p>
            <a:pPr marL="857250" lvl="1" indent="-457200" algn="just"/>
            <a:r>
              <a:rPr lang="en-US" dirty="0"/>
              <a:t>A many to many relationship set is represented as a table with columns for the primary keys of the two participating entity sets, and the descriptive attributes of the relationship set.</a:t>
            </a:r>
          </a:p>
          <a:p>
            <a:pPr marL="0" indent="0" algn="just">
              <a:buNone/>
            </a:pPr>
            <a:r>
              <a:rPr lang="en-US" dirty="0"/>
              <a:t> </a:t>
            </a:r>
          </a:p>
        </p:txBody>
      </p:sp>
    </p:spTree>
    <p:extLst>
      <p:ext uri="{BB962C8B-B14F-4D97-AF65-F5344CB8AC3E}">
        <p14:creationId xmlns:p14="http://schemas.microsoft.com/office/powerpoint/2010/main" val="708935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90600" y="685800"/>
            <a:ext cx="6880686" cy="307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28600" y="3886200"/>
            <a:ext cx="8763000" cy="2761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4093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rgbClr val="FF0000"/>
                </a:solidFill>
              </a:rPr>
              <a:t>2. Conversion of one to many relationship to relational model:</a:t>
            </a:r>
          </a:p>
          <a:p>
            <a:pPr marL="0" indent="0" algn="just">
              <a:buNone/>
            </a:pPr>
            <a:r>
              <a:rPr lang="en-US" sz="2800" dirty="0">
                <a:solidFill>
                  <a:srgbClr val="FF0000"/>
                </a:solidFill>
              </a:rPr>
              <a:t>	</a:t>
            </a:r>
            <a:r>
              <a:rPr lang="en-US" sz="2800" dirty="0"/>
              <a:t>For  one to many or many to one relationship, there is no need to create the separate table for the relationship. Copy the primary key of entity set on one side of relationship into the entity set on “many” side of relationship.</a:t>
            </a:r>
          </a:p>
          <a:p>
            <a:pPr marL="0" indent="0">
              <a:buNone/>
            </a:pPr>
            <a:endParaRPr lang="en-US" dirty="0"/>
          </a:p>
        </p:txBody>
      </p:sp>
    </p:spTree>
    <p:extLst>
      <p:ext uri="{BB962C8B-B14F-4D97-AF65-F5344CB8AC3E}">
        <p14:creationId xmlns:p14="http://schemas.microsoft.com/office/powerpoint/2010/main" val="1125883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219200" y="457200"/>
            <a:ext cx="5840393" cy="26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80916" y="3124200"/>
            <a:ext cx="8686800" cy="3186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676400" y="6326732"/>
            <a:ext cx="5791200" cy="400110"/>
          </a:xfrm>
          <a:prstGeom prst="rect">
            <a:avLst/>
          </a:prstGeom>
          <a:noFill/>
        </p:spPr>
        <p:txBody>
          <a:bodyPr wrap="square" rtlCol="0">
            <a:spAutoFit/>
          </a:bodyPr>
          <a:lstStyle/>
          <a:p>
            <a:r>
              <a:rPr lang="en-US" sz="2000" dirty="0"/>
              <a:t>Customer and Loan relationship with 1:M type</a:t>
            </a:r>
          </a:p>
        </p:txBody>
      </p:sp>
    </p:spTree>
    <p:extLst>
      <p:ext uri="{BB962C8B-B14F-4D97-AF65-F5344CB8AC3E}">
        <p14:creationId xmlns:p14="http://schemas.microsoft.com/office/powerpoint/2010/main" val="2561993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86603" y="152400"/>
            <a:ext cx="85344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Grp="1" noChangeAspect="1" noChangeArrowheads="1"/>
          </p:cNvPicPr>
          <p:nvPr>
            <p:ph idx="1"/>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81903" y="4343400"/>
            <a:ext cx="7543800" cy="2283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6934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562600"/>
          </a:xfrm>
        </p:spPr>
        <p:txBody>
          <a:bodyPr>
            <a:normAutofit/>
          </a:bodyPr>
          <a:lstStyle/>
          <a:p>
            <a:pPr marL="0" indent="0">
              <a:buNone/>
            </a:pPr>
            <a:r>
              <a:rPr lang="en-US" dirty="0">
                <a:solidFill>
                  <a:srgbClr val="FF0000"/>
                </a:solidFill>
              </a:rPr>
              <a:t>3. Conversion of one to one relationship to    relational model:</a:t>
            </a:r>
            <a:endParaRPr lang="en-US" dirty="0"/>
          </a:p>
          <a:p>
            <a:pPr algn="just"/>
            <a:r>
              <a:rPr lang="en-US" dirty="0"/>
              <a:t>In case of 1:1 relationship, there is no need to create a separate table for relationship and the primary key of any entity set can be moved to other side depending upon the requirement. It is preferable to copy the primary key of non-totally participated entity set towards totally participated entity set.</a:t>
            </a:r>
          </a:p>
        </p:txBody>
      </p:sp>
    </p:spTree>
    <p:extLst>
      <p:ext uri="{BB962C8B-B14F-4D97-AF65-F5344CB8AC3E}">
        <p14:creationId xmlns:p14="http://schemas.microsoft.com/office/powerpoint/2010/main" val="4050632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Design Issues</a:t>
            </a:r>
          </a:p>
        </p:txBody>
      </p:sp>
      <p:sp>
        <p:nvSpPr>
          <p:cNvPr id="3" name="Content Placeholder 2"/>
          <p:cNvSpPr>
            <a:spLocks noGrp="1"/>
          </p:cNvSpPr>
          <p:nvPr>
            <p:ph idx="1"/>
          </p:nvPr>
        </p:nvSpPr>
        <p:spPr>
          <a:xfrm>
            <a:off x="457200" y="1600200"/>
            <a:ext cx="8229600" cy="5105400"/>
          </a:xfrm>
        </p:spPr>
        <p:txBody>
          <a:bodyPr>
            <a:normAutofit/>
          </a:bodyPr>
          <a:lstStyle/>
          <a:p>
            <a:pPr algn="just"/>
            <a:r>
              <a:rPr lang="en-US" dirty="0"/>
              <a:t>There are number of different ways to define set of entities and relationship among them. We examine basic issues in the design of an E-R model. These are:</a:t>
            </a:r>
          </a:p>
          <a:p>
            <a:pPr lvl="1" algn="just"/>
            <a:r>
              <a:rPr lang="en-US" sz="3200" dirty="0"/>
              <a:t>Use of entity sets vs. attributes</a:t>
            </a:r>
          </a:p>
          <a:p>
            <a:pPr lvl="1"/>
            <a:r>
              <a:rPr lang="en-US" sz="3200" dirty="0"/>
              <a:t>Use of entity sets vs. relationship sets</a:t>
            </a:r>
          </a:p>
          <a:p>
            <a:pPr lvl="1"/>
            <a:r>
              <a:rPr lang="en-US" sz="3200" dirty="0"/>
              <a:t>Binary versus n-</a:t>
            </a:r>
            <a:r>
              <a:rPr lang="en-US" sz="3200" dirty="0" err="1"/>
              <a:t>ary</a:t>
            </a:r>
            <a:r>
              <a:rPr lang="en-US" sz="3200" dirty="0"/>
              <a:t> relationship sets</a:t>
            </a:r>
          </a:p>
          <a:p>
            <a:pPr lvl="1"/>
            <a:r>
              <a:rPr lang="en-US" sz="3200" dirty="0"/>
              <a:t>Placement of relationship attributes</a:t>
            </a:r>
          </a:p>
          <a:p>
            <a:endParaRPr lang="en-US" sz="2800" dirty="0"/>
          </a:p>
          <a:p>
            <a:endParaRPr lang="en-US" sz="2800" dirty="0"/>
          </a:p>
          <a:p>
            <a:endParaRPr lang="en-US" sz="2800" dirty="0"/>
          </a:p>
        </p:txBody>
      </p:sp>
    </p:spTree>
    <p:extLst>
      <p:ext uri="{BB962C8B-B14F-4D97-AF65-F5344CB8AC3E}">
        <p14:creationId xmlns:p14="http://schemas.microsoft.com/office/powerpoint/2010/main" val="1603744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839200" cy="1143000"/>
          </a:xfrm>
        </p:spPr>
        <p:txBody>
          <a:bodyPr>
            <a:normAutofit fontScale="90000"/>
          </a:bodyPr>
          <a:lstStyle/>
          <a:p>
            <a:r>
              <a:rPr lang="en-US" b="1" dirty="0">
                <a:solidFill>
                  <a:schemeClr val="accent1">
                    <a:lumMod val="75000"/>
                  </a:schemeClr>
                </a:solidFill>
              </a:rPr>
              <a:t>Design Issues: Use of entity sets vs. attributes</a:t>
            </a:r>
            <a:endParaRPr lang="en-US" dirty="0"/>
          </a:p>
        </p:txBody>
      </p:sp>
      <p:pic>
        <p:nvPicPr>
          <p:cNvPr id="1026"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23081" y="3886200"/>
            <a:ext cx="8458200" cy="28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1676400"/>
            <a:ext cx="8229600" cy="2400657"/>
          </a:xfrm>
          <a:prstGeom prst="rect">
            <a:avLst/>
          </a:prstGeom>
          <a:noFill/>
        </p:spPr>
        <p:txBody>
          <a:bodyPr wrap="square" rtlCol="0">
            <a:spAutoFit/>
          </a:bodyPr>
          <a:lstStyle/>
          <a:p>
            <a:pPr marL="285750" indent="-285750">
              <a:buFont typeface="Arial" pitchFamily="34" charset="0"/>
              <a:buChar char="•"/>
            </a:pPr>
            <a:r>
              <a:rPr lang="en-US" sz="2200" dirty="0"/>
              <a:t>Treating telephone as an attribute telephone-number implies that employees have exactly one telephone number each</a:t>
            </a:r>
          </a:p>
          <a:p>
            <a:pPr marL="285750" indent="-285750">
              <a:buFont typeface="Arial" pitchFamily="34" charset="0"/>
              <a:buChar char="•"/>
            </a:pPr>
            <a:r>
              <a:rPr lang="en-US" sz="2200" dirty="0"/>
              <a:t>Treating telephone as an entity permits employees to have several telephone numbers associated with them.</a:t>
            </a:r>
          </a:p>
          <a:p>
            <a:pPr marL="285750" indent="-285750">
              <a:buFont typeface="Arial" pitchFamily="34" charset="0"/>
              <a:buChar char="•"/>
            </a:pPr>
            <a:r>
              <a:rPr lang="en-US" sz="2200" dirty="0"/>
              <a:t>The distinctions to consider an object as attribute or entity depends on the structure of real-world enterprise being modeled.</a:t>
            </a:r>
          </a:p>
          <a:p>
            <a:endParaRPr lang="en-US" dirty="0"/>
          </a:p>
        </p:txBody>
      </p:sp>
    </p:spTree>
    <p:extLst>
      <p:ext uri="{BB962C8B-B14F-4D97-AF65-F5344CB8AC3E}">
        <p14:creationId xmlns:p14="http://schemas.microsoft.com/office/powerpoint/2010/main" val="2123282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pPr lvl="1" algn="ctr" rtl="0">
              <a:spcBef>
                <a:spcPct val="0"/>
              </a:spcBef>
            </a:pPr>
            <a:r>
              <a:rPr lang="en-US" sz="3200" b="1" dirty="0">
                <a:solidFill>
                  <a:schemeClr val="accent1">
                    <a:lumMod val="75000"/>
                  </a:schemeClr>
                </a:solidFill>
                <a:latin typeface="+mj-lt"/>
              </a:rPr>
              <a:t>Design Issues: Use of entity sets vs. relationship sets</a:t>
            </a:r>
            <a:br>
              <a:rPr lang="en-US" sz="3200" dirty="0"/>
            </a:br>
            <a:endParaRPr lang="en-US" dirty="0"/>
          </a:p>
        </p:txBody>
      </p:sp>
      <p:pic>
        <p:nvPicPr>
          <p:cNvPr id="4"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64386" y="3429000"/>
            <a:ext cx="7491427" cy="330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3400" y="1371600"/>
            <a:ext cx="8153400" cy="1785104"/>
          </a:xfrm>
          <a:prstGeom prst="rect">
            <a:avLst/>
          </a:prstGeom>
          <a:noFill/>
        </p:spPr>
        <p:txBody>
          <a:bodyPr wrap="square" rtlCol="0">
            <a:spAutoFit/>
          </a:bodyPr>
          <a:lstStyle/>
          <a:p>
            <a:pPr marL="285750" indent="-285750" algn="just">
              <a:buFont typeface="Arial" pitchFamily="34" charset="0"/>
              <a:buChar char="•"/>
            </a:pPr>
            <a:r>
              <a:rPr lang="en-US" sz="2200" dirty="0"/>
              <a:t>Each loan is represented by a relationship between a customer and a branch, if every loan is associated with exactly one customer and is associated with exactly one branch</a:t>
            </a:r>
          </a:p>
          <a:p>
            <a:pPr marL="285750" indent="-285750" algn="just">
              <a:buFont typeface="Arial" pitchFamily="34" charset="0"/>
              <a:buChar char="•"/>
            </a:pPr>
            <a:r>
              <a:rPr lang="en-US" sz="2200" dirty="0"/>
              <a:t>If several customers hold a joint loan then, loan should be considered as an entity</a:t>
            </a:r>
          </a:p>
        </p:txBody>
      </p:sp>
    </p:spTree>
    <p:extLst>
      <p:ext uri="{BB962C8B-B14F-4D97-AF65-F5344CB8AC3E}">
        <p14:creationId xmlns:p14="http://schemas.microsoft.com/office/powerpoint/2010/main" val="3340735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3F088E-A387-45F4-BB3D-750E15A0FBD8}"/>
              </a:ext>
            </a:extLst>
          </p:cNvPr>
          <p:cNvSpPr>
            <a:spLocks noGrp="1"/>
          </p:cNvSpPr>
          <p:nvPr>
            <p:ph type="title"/>
          </p:nvPr>
        </p:nvSpPr>
        <p:spPr>
          <a:xfrm>
            <a:off x="457200" y="457200"/>
            <a:ext cx="8229600" cy="1143000"/>
          </a:xfrm>
        </p:spPr>
        <p:txBody>
          <a:bodyPr/>
          <a:lstStyle/>
          <a:p>
            <a:r>
              <a:rPr lang="en-US" altLang="en-US" dirty="0"/>
              <a:t>Drop and Alter Table Constructs</a:t>
            </a:r>
            <a:endParaRPr lang="en-US" dirty="0"/>
          </a:p>
        </p:txBody>
      </p:sp>
      <p:sp>
        <p:nvSpPr>
          <p:cNvPr id="7" name="Content Placeholder 6">
            <a:extLst>
              <a:ext uri="{FF2B5EF4-FFF2-40B4-BE49-F238E27FC236}">
                <a16:creationId xmlns:a16="http://schemas.microsoft.com/office/drawing/2014/main" id="{E6022067-4D22-4FF0-828F-EB8E08AF3D88}"/>
              </a:ext>
            </a:extLst>
          </p:cNvPr>
          <p:cNvSpPr>
            <a:spLocks noGrp="1"/>
          </p:cNvSpPr>
          <p:nvPr>
            <p:ph idx="1"/>
          </p:nvPr>
        </p:nvSpPr>
        <p:spPr/>
        <p:txBody>
          <a:bodyPr>
            <a:normAutofit fontScale="70000" lnSpcReduction="20000"/>
          </a:bodyPr>
          <a:lstStyle/>
          <a:p>
            <a:pPr>
              <a:tabLst>
                <a:tab pos="2232025" algn="l"/>
              </a:tabLst>
            </a:pPr>
            <a:r>
              <a:rPr lang="en-US" altLang="en-US" dirty="0"/>
              <a:t>The </a:t>
            </a:r>
            <a:r>
              <a:rPr lang="en-US" altLang="en-US" b="1" dirty="0">
                <a:solidFill>
                  <a:schemeClr val="tx2"/>
                </a:solidFill>
              </a:rPr>
              <a:t>drop table</a:t>
            </a:r>
            <a:r>
              <a:rPr lang="en-US" altLang="en-US" b="1" dirty="0"/>
              <a:t> </a:t>
            </a:r>
            <a:r>
              <a:rPr lang="en-US" altLang="en-US" dirty="0"/>
              <a:t>command deletes all information about the dropped relation from the database.</a:t>
            </a:r>
          </a:p>
          <a:p>
            <a:pPr>
              <a:tabLst>
                <a:tab pos="2232025" algn="l"/>
              </a:tabLst>
            </a:pPr>
            <a:r>
              <a:rPr lang="en-US" altLang="en-US" dirty="0"/>
              <a:t>The </a:t>
            </a:r>
            <a:r>
              <a:rPr lang="en-US" altLang="en-US" b="1" dirty="0">
                <a:solidFill>
                  <a:schemeClr val="tx2"/>
                </a:solidFill>
              </a:rPr>
              <a:t>alter table</a:t>
            </a:r>
            <a:r>
              <a:rPr lang="en-US" altLang="en-US" dirty="0"/>
              <a:t> command is used to add attributes to an existing relation: </a:t>
            </a:r>
          </a:p>
          <a:p>
            <a:pPr>
              <a:buFont typeface="Monotype Sorts" pitchFamily="2" charset="2"/>
              <a:buNone/>
              <a:tabLst>
                <a:tab pos="2232025" algn="l"/>
              </a:tabLst>
            </a:pPr>
            <a:r>
              <a:rPr lang="en-US" altLang="en-US" sz="2000" b="1" dirty="0"/>
              <a:t>            	</a:t>
            </a:r>
            <a:r>
              <a:rPr lang="en-US" altLang="en-US" b="1" dirty="0"/>
              <a:t>alter table </a:t>
            </a:r>
            <a:r>
              <a:rPr lang="en-US" altLang="en-US" i="1" dirty="0"/>
              <a:t>r </a:t>
            </a:r>
            <a:r>
              <a:rPr lang="en-US" altLang="en-US" b="1" dirty="0"/>
              <a:t>add </a:t>
            </a:r>
            <a:r>
              <a:rPr lang="en-US" altLang="en-US" i="1" dirty="0"/>
              <a:t>A D</a:t>
            </a:r>
          </a:p>
          <a:p>
            <a:pPr>
              <a:buFont typeface="Monotype Sorts" pitchFamily="2" charset="2"/>
              <a:buNone/>
              <a:tabLst>
                <a:tab pos="2232025" algn="l"/>
              </a:tabLst>
            </a:pPr>
            <a:r>
              <a:rPr lang="en-US" altLang="en-US" i="1" dirty="0"/>
              <a:t>     </a:t>
            </a:r>
            <a:r>
              <a:rPr lang="en-US" altLang="en-US" dirty="0"/>
              <a:t>where </a:t>
            </a:r>
            <a:r>
              <a:rPr lang="en-US" altLang="en-US" i="1" dirty="0"/>
              <a:t>A</a:t>
            </a:r>
            <a:r>
              <a:rPr lang="en-US" altLang="en-US" dirty="0"/>
              <a:t> is the name of the attribute to be added to relation </a:t>
            </a:r>
            <a:r>
              <a:rPr lang="en-US" altLang="en-US" i="1" dirty="0"/>
              <a:t>r </a:t>
            </a:r>
            <a:r>
              <a:rPr lang="en-US" altLang="en-US" dirty="0"/>
              <a:t> and </a:t>
            </a:r>
            <a:r>
              <a:rPr lang="en-US" altLang="en-US" i="1" dirty="0"/>
              <a:t>D</a:t>
            </a:r>
            <a:r>
              <a:rPr lang="en-US" altLang="en-US" dirty="0"/>
              <a:t> is the domain of </a:t>
            </a:r>
            <a:r>
              <a:rPr lang="en-US" altLang="en-US" i="1" dirty="0"/>
              <a:t>A.</a:t>
            </a:r>
            <a:endParaRPr lang="en-US" altLang="en-US" dirty="0"/>
          </a:p>
          <a:p>
            <a:pPr lvl="1">
              <a:tabLst>
                <a:tab pos="2232025" algn="l"/>
              </a:tabLst>
            </a:pPr>
            <a:r>
              <a:rPr lang="en-US" altLang="en-US" dirty="0"/>
              <a:t>All tuples in the relation are assigned </a:t>
            </a:r>
            <a:r>
              <a:rPr lang="en-US" altLang="en-US" i="1" dirty="0"/>
              <a:t>null</a:t>
            </a:r>
            <a:r>
              <a:rPr lang="en-US" altLang="en-US" dirty="0"/>
              <a:t> as the value for the new attribute.  </a:t>
            </a:r>
          </a:p>
          <a:p>
            <a:pPr>
              <a:lnSpc>
                <a:spcPct val="110000"/>
              </a:lnSpc>
              <a:tabLst>
                <a:tab pos="2232025" algn="l"/>
              </a:tabLst>
            </a:pPr>
            <a:r>
              <a:rPr lang="en-US" altLang="en-US" dirty="0"/>
              <a:t>The </a:t>
            </a:r>
            <a:r>
              <a:rPr lang="en-US" altLang="en-US" b="1" dirty="0">
                <a:solidFill>
                  <a:schemeClr val="tx2"/>
                </a:solidFill>
              </a:rPr>
              <a:t>alter table</a:t>
            </a:r>
            <a:r>
              <a:rPr lang="en-US" altLang="en-US" dirty="0"/>
              <a:t> command can also be used to drop attributes of a relation:</a:t>
            </a:r>
          </a:p>
          <a:p>
            <a:pPr>
              <a:lnSpc>
                <a:spcPct val="110000"/>
              </a:lnSpc>
              <a:buFont typeface="Monotype Sorts" pitchFamily="2" charset="2"/>
              <a:buNone/>
              <a:tabLst>
                <a:tab pos="2232025" algn="l"/>
              </a:tabLst>
            </a:pPr>
            <a:r>
              <a:rPr lang="en-US" altLang="en-US" dirty="0"/>
              <a:t>		</a:t>
            </a:r>
            <a:r>
              <a:rPr lang="en-US" altLang="en-US" b="1" dirty="0"/>
              <a:t>alter table </a:t>
            </a:r>
            <a:r>
              <a:rPr lang="en-US" altLang="en-US" i="1" dirty="0"/>
              <a:t>r</a:t>
            </a:r>
            <a:r>
              <a:rPr lang="en-US" altLang="en-US" b="1" dirty="0"/>
              <a:t> drop</a:t>
            </a:r>
            <a:r>
              <a:rPr lang="en-US" altLang="en-US" i="1" dirty="0"/>
              <a:t> A     </a:t>
            </a:r>
          </a:p>
          <a:p>
            <a:pPr>
              <a:lnSpc>
                <a:spcPct val="110000"/>
              </a:lnSpc>
              <a:buFont typeface="Monotype Sorts" pitchFamily="2" charset="2"/>
              <a:buNone/>
              <a:tabLst>
                <a:tab pos="2232025" algn="l"/>
              </a:tabLst>
            </a:pPr>
            <a:r>
              <a:rPr lang="en-US" altLang="en-US" i="1" dirty="0"/>
              <a:t>     </a:t>
            </a:r>
            <a:r>
              <a:rPr lang="en-US" altLang="en-US" dirty="0"/>
              <a:t>where </a:t>
            </a:r>
            <a:r>
              <a:rPr lang="en-US" altLang="en-US" i="1" dirty="0"/>
              <a:t>A</a:t>
            </a:r>
            <a:r>
              <a:rPr lang="en-US" altLang="en-US" dirty="0"/>
              <a:t> is the name of an attribute of relation</a:t>
            </a:r>
            <a:r>
              <a:rPr lang="en-US" altLang="en-US" i="1" dirty="0"/>
              <a:t> r</a:t>
            </a:r>
          </a:p>
          <a:p>
            <a:pPr lvl="1">
              <a:tabLst>
                <a:tab pos="2232025" algn="l"/>
              </a:tabLst>
            </a:pPr>
            <a:r>
              <a:rPr lang="en-US" altLang="en-US" dirty="0"/>
              <a:t>Dropping of attributes not supported by many databases</a:t>
            </a:r>
          </a:p>
        </p:txBody>
      </p:sp>
    </p:spTree>
    <p:extLst>
      <p:ext uri="{BB962C8B-B14F-4D97-AF65-F5344CB8AC3E}">
        <p14:creationId xmlns:p14="http://schemas.microsoft.com/office/powerpoint/2010/main" val="1616000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33400" y="1371600"/>
            <a:ext cx="8229600" cy="334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5257800"/>
            <a:ext cx="7772400" cy="1200329"/>
          </a:xfrm>
          <a:prstGeom prst="rect">
            <a:avLst/>
          </a:prstGeom>
          <a:noFill/>
        </p:spPr>
        <p:txBody>
          <a:bodyPr wrap="square" rtlCol="0">
            <a:spAutoFit/>
          </a:bodyPr>
          <a:lstStyle/>
          <a:p>
            <a:pPr algn="just"/>
            <a:r>
              <a:rPr lang="en-US" sz="2400" dirty="0"/>
              <a:t>The guideline in determining whether to use an entity set or a relationship set is to designate a relationship set to describe an action that occurs between entities</a:t>
            </a:r>
          </a:p>
        </p:txBody>
      </p:sp>
    </p:spTree>
    <p:extLst>
      <p:ext uri="{BB962C8B-B14F-4D97-AF65-F5344CB8AC3E}">
        <p14:creationId xmlns:p14="http://schemas.microsoft.com/office/powerpoint/2010/main" val="3253861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763000" cy="1143000"/>
          </a:xfrm>
        </p:spPr>
        <p:txBody>
          <a:bodyPr>
            <a:normAutofit fontScale="90000"/>
          </a:bodyPr>
          <a:lstStyle/>
          <a:p>
            <a:pPr lvl="1" algn="ctr" rtl="0">
              <a:spcBef>
                <a:spcPct val="0"/>
              </a:spcBef>
            </a:pPr>
            <a:r>
              <a:rPr lang="en-US" sz="3300" b="1" dirty="0">
                <a:solidFill>
                  <a:schemeClr val="accent1">
                    <a:lumMod val="75000"/>
                  </a:schemeClr>
                </a:solidFill>
              </a:rPr>
              <a:t>Design Issues: Binary versus n-</a:t>
            </a:r>
            <a:r>
              <a:rPr lang="en-US" sz="3300" b="1" dirty="0" err="1">
                <a:solidFill>
                  <a:schemeClr val="accent1">
                    <a:lumMod val="75000"/>
                  </a:schemeClr>
                </a:solidFill>
              </a:rPr>
              <a:t>ary</a:t>
            </a:r>
            <a:r>
              <a:rPr lang="en-US" sz="3300" b="1" dirty="0">
                <a:solidFill>
                  <a:schemeClr val="accent1">
                    <a:lumMod val="75000"/>
                  </a:schemeClr>
                </a:solidFill>
              </a:rPr>
              <a:t> relationship sets</a:t>
            </a:r>
            <a:br>
              <a:rPr lang="en-US" sz="3200" dirty="0"/>
            </a:br>
            <a:r>
              <a:rPr lang="en-US" b="1" dirty="0">
                <a:solidFill>
                  <a:schemeClr val="accent1">
                    <a:lumMod val="75000"/>
                  </a:schemeClr>
                </a:solidFill>
              </a:rPr>
              <a:t> </a:t>
            </a:r>
            <a:endParaRPr lang="en-US" dirty="0"/>
          </a:p>
        </p:txBody>
      </p:sp>
      <p:pic>
        <p:nvPicPr>
          <p:cNvPr id="4098"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33400" y="3657600"/>
            <a:ext cx="8077200" cy="284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1828800"/>
            <a:ext cx="8229600" cy="1569660"/>
          </a:xfrm>
          <a:prstGeom prst="rect">
            <a:avLst/>
          </a:prstGeom>
          <a:noFill/>
        </p:spPr>
        <p:txBody>
          <a:bodyPr wrap="square" rtlCol="0">
            <a:spAutoFit/>
          </a:bodyPr>
          <a:lstStyle/>
          <a:p>
            <a:pPr marL="285750" indent="-285750" algn="just">
              <a:buFont typeface="Arial" pitchFamily="34" charset="0"/>
              <a:buChar char="•"/>
            </a:pPr>
            <a:r>
              <a:rPr lang="en-US" sz="2400" dirty="0"/>
              <a:t>Although it is possible to replace any </a:t>
            </a:r>
            <a:r>
              <a:rPr lang="en-US" sz="2400" dirty="0" err="1"/>
              <a:t>nonbinary</a:t>
            </a:r>
            <a:r>
              <a:rPr lang="en-US" sz="2400" dirty="0"/>
              <a:t> (</a:t>
            </a:r>
            <a:r>
              <a:rPr lang="en-US" sz="2400" i="1" dirty="0"/>
              <a:t>n</a:t>
            </a:r>
            <a:r>
              <a:rPr lang="en-US" sz="2400" dirty="0"/>
              <a:t>-</a:t>
            </a:r>
            <a:r>
              <a:rPr lang="en-US" sz="2400" dirty="0" err="1"/>
              <a:t>ary</a:t>
            </a:r>
            <a:r>
              <a:rPr lang="en-US" sz="2400" dirty="0"/>
              <a:t>, for </a:t>
            </a:r>
            <a:r>
              <a:rPr lang="en-US" sz="2400" i="1" dirty="0"/>
              <a:t>n</a:t>
            </a:r>
            <a:r>
              <a:rPr lang="en-US" sz="2400" dirty="0"/>
              <a:t> &gt; 2) relationship set by a number of distinct binary relationship sets, a </a:t>
            </a:r>
            <a:r>
              <a:rPr lang="en-US" sz="2400" i="1" dirty="0"/>
              <a:t>n</a:t>
            </a:r>
            <a:r>
              <a:rPr lang="en-US" sz="2400" dirty="0"/>
              <a:t>-</a:t>
            </a:r>
            <a:r>
              <a:rPr lang="en-US" sz="2400" dirty="0" err="1"/>
              <a:t>ary</a:t>
            </a:r>
            <a:r>
              <a:rPr lang="en-US" sz="2400" dirty="0"/>
              <a:t> relationship set shows more clearly that several entities participate in a single relationship.</a:t>
            </a:r>
          </a:p>
        </p:txBody>
      </p:sp>
    </p:spTree>
    <p:extLst>
      <p:ext uri="{BB962C8B-B14F-4D97-AF65-F5344CB8AC3E}">
        <p14:creationId xmlns:p14="http://schemas.microsoft.com/office/powerpoint/2010/main" val="37688335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33400" y="3124200"/>
            <a:ext cx="8229600" cy="326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1219200"/>
            <a:ext cx="8534400" cy="1569660"/>
          </a:xfrm>
          <a:prstGeom prst="rect">
            <a:avLst/>
          </a:prstGeom>
          <a:noFill/>
        </p:spPr>
        <p:txBody>
          <a:bodyPr wrap="square" rtlCol="0">
            <a:spAutoFit/>
          </a:bodyPr>
          <a:lstStyle/>
          <a:p>
            <a:pPr marL="285750" indent="-285750">
              <a:buFont typeface="Arial" pitchFamily="34" charset="0"/>
              <a:buChar char="•"/>
            </a:pPr>
            <a:r>
              <a:rPr lang="en-US" sz="2400" dirty="0"/>
              <a:t>There is one advantage of using binary relationship, with this it is possible to store partial information but in ternary relationship it is not possible to represent it.</a:t>
            </a:r>
          </a:p>
          <a:p>
            <a:pPr marL="285750" indent="-285750">
              <a:buFont typeface="Arial" pitchFamily="34" charset="0"/>
              <a:buChar char="•"/>
            </a:pPr>
            <a:r>
              <a:rPr lang="en-US" sz="2400" dirty="0"/>
              <a:t>But there are some relationships that are naturally non-binary.</a:t>
            </a:r>
          </a:p>
        </p:txBody>
      </p:sp>
    </p:spTree>
    <p:extLst>
      <p:ext uri="{BB962C8B-B14F-4D97-AF65-F5344CB8AC3E}">
        <p14:creationId xmlns:p14="http://schemas.microsoft.com/office/powerpoint/2010/main" val="2583446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fontScale="90000"/>
          </a:bodyPr>
          <a:lstStyle/>
          <a:p>
            <a:pPr lvl="1" algn="ctr" rtl="0">
              <a:spcBef>
                <a:spcPct val="0"/>
              </a:spcBef>
            </a:pPr>
            <a:r>
              <a:rPr lang="en-US" sz="3300" b="1" dirty="0">
                <a:solidFill>
                  <a:schemeClr val="accent1">
                    <a:lumMod val="75000"/>
                  </a:schemeClr>
                </a:solidFill>
              </a:rPr>
              <a:t>Design Issues: Placement of relationship attributes</a:t>
            </a:r>
            <a:br>
              <a:rPr lang="en-US" sz="3200" dirty="0"/>
            </a:br>
            <a:br>
              <a:rPr lang="en-US" sz="4000" dirty="0"/>
            </a:br>
            <a:r>
              <a:rPr lang="en-US" b="1" dirty="0">
                <a:solidFill>
                  <a:schemeClr val="accent1">
                    <a:lumMod val="75000"/>
                  </a:schemeClr>
                </a:solidFill>
              </a:rPr>
              <a:t> </a:t>
            </a:r>
            <a:endParaRPr lang="en-US" dirty="0"/>
          </a:p>
        </p:txBody>
      </p:sp>
      <p:sp>
        <p:nvSpPr>
          <p:cNvPr id="3" name="Content Placeholder 2"/>
          <p:cNvSpPr>
            <a:spLocks noGrp="1"/>
          </p:cNvSpPr>
          <p:nvPr>
            <p:ph idx="1"/>
          </p:nvPr>
        </p:nvSpPr>
        <p:spPr/>
        <p:txBody>
          <a:bodyPr>
            <a:noAutofit/>
          </a:bodyPr>
          <a:lstStyle/>
          <a:p>
            <a:pPr algn="just"/>
            <a:r>
              <a:rPr lang="en-US" sz="2500" dirty="0"/>
              <a:t>The cardinality ratio of a relationship can affect the placement of relationship attributes</a:t>
            </a:r>
          </a:p>
          <a:p>
            <a:pPr algn="just"/>
            <a:r>
              <a:rPr lang="en-US" sz="2500" dirty="0"/>
              <a:t>Example: Let us take two entities instructor and student with relationship advisor, if we want to add attribute date ( which specifies when the instructor became advisor)</a:t>
            </a:r>
          </a:p>
          <a:p>
            <a:pPr algn="just"/>
            <a:r>
              <a:rPr lang="en-US" sz="2500" dirty="0"/>
              <a:t>If relationship is one to many then the date must be placed to the entity set on the “many” side of relationship</a:t>
            </a:r>
          </a:p>
          <a:p>
            <a:pPr algn="just"/>
            <a:r>
              <a:rPr lang="en-US" sz="2500" dirty="0"/>
              <a:t>For one to one relationship, it could be placed on either side</a:t>
            </a:r>
          </a:p>
          <a:p>
            <a:pPr algn="just"/>
            <a:r>
              <a:rPr lang="en-US" sz="2500" dirty="0"/>
              <a:t>For many to many relationship, the date must be placed as the relationship attribute</a:t>
            </a:r>
          </a:p>
        </p:txBody>
      </p:sp>
    </p:spTree>
    <p:extLst>
      <p:ext uri="{BB962C8B-B14F-4D97-AF65-F5344CB8AC3E}">
        <p14:creationId xmlns:p14="http://schemas.microsoft.com/office/powerpoint/2010/main" val="36418704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Create the table for employee having </a:t>
            </a:r>
            <a:r>
              <a:rPr lang="en-US" dirty="0" err="1"/>
              <a:t>emp_name,emp_id,emp_address</a:t>
            </a:r>
            <a:r>
              <a:rPr lang="en-US" dirty="0"/>
              <a:t> as attribute.</a:t>
            </a:r>
          </a:p>
          <a:p>
            <a:r>
              <a:rPr lang="en-US" dirty="0"/>
              <a:t>Alter the table with adding new column </a:t>
            </a:r>
            <a:r>
              <a:rPr lang="en-US" dirty="0" err="1"/>
              <a:t>emp_dob</a:t>
            </a:r>
            <a:endParaRPr lang="en-US" dirty="0"/>
          </a:p>
          <a:p>
            <a:r>
              <a:rPr lang="en-US" dirty="0"/>
              <a:t>Modify the column </a:t>
            </a:r>
            <a:r>
              <a:rPr lang="en-US" dirty="0" err="1"/>
              <a:t>emp_name</a:t>
            </a:r>
            <a:r>
              <a:rPr lang="en-US" dirty="0"/>
              <a:t> as “char(40)”</a:t>
            </a:r>
          </a:p>
          <a:p>
            <a:r>
              <a:rPr lang="en-US" dirty="0"/>
              <a:t>Delete the column </a:t>
            </a:r>
            <a:r>
              <a:rPr lang="en-US" dirty="0" err="1"/>
              <a:t>emp_dob</a:t>
            </a:r>
            <a:r>
              <a:rPr lang="en-US" dirty="0"/>
              <a:t> from employee  table.</a:t>
            </a:r>
          </a:p>
          <a:p>
            <a:r>
              <a:rPr lang="en-US" dirty="0"/>
              <a:t>Drop the employee table</a:t>
            </a:r>
          </a:p>
          <a:p>
            <a:pPr marL="0" indent="0">
              <a:buNone/>
            </a:pPr>
            <a:endParaRPr lang="en-US" dirty="0"/>
          </a:p>
        </p:txBody>
      </p:sp>
    </p:spTree>
    <p:extLst>
      <p:ext uri="{BB962C8B-B14F-4D97-AF65-F5344CB8AC3E}">
        <p14:creationId xmlns:p14="http://schemas.microsoft.com/office/powerpoint/2010/main" val="1907748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696668"/>
            <a:ext cx="8229600" cy="1143000"/>
          </a:xfrm>
        </p:spPr>
        <p:txBody>
          <a:bodyPr>
            <a:normAutofit fontScale="90000"/>
          </a:bodyPr>
          <a:lstStyle/>
          <a:p>
            <a:br>
              <a:rPr lang="en-US" dirty="0"/>
            </a:br>
            <a:br>
              <a:rPr lang="en-US" dirty="0"/>
            </a:br>
            <a:r>
              <a:rPr lang="en-US" dirty="0"/>
              <a:t>FUNCTIONAL ANALYSIS</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 Requirements are broken down into operations and sequences</a:t>
            </a:r>
          </a:p>
          <a:p>
            <a:pPr marL="0" indent="0">
              <a:buNone/>
            </a:pPr>
            <a:r>
              <a:rPr lang="en-US" dirty="0"/>
              <a:t>• List of the transactions known to be required</a:t>
            </a:r>
          </a:p>
          <a:p>
            <a:pPr marL="0" indent="0">
              <a:buNone/>
            </a:pPr>
            <a:r>
              <a:rPr lang="en-US" dirty="0"/>
              <a:t>• RESULT: High Level TRANSACTION SPECS</a:t>
            </a:r>
          </a:p>
          <a:p>
            <a:pPr marL="0" indent="0">
              <a:buNone/>
            </a:pPr>
            <a:r>
              <a:rPr lang="en-US" dirty="0"/>
              <a:t>– Info needed for PHYSICAL DESIGN of DB</a:t>
            </a:r>
          </a:p>
        </p:txBody>
      </p:sp>
    </p:spTree>
    <p:extLst>
      <p:ext uri="{BB962C8B-B14F-4D97-AF65-F5344CB8AC3E}">
        <p14:creationId xmlns:p14="http://schemas.microsoft.com/office/powerpoint/2010/main" val="52027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762000"/>
            <a:ext cx="8458200" cy="5334000"/>
          </a:xfrm>
        </p:spPr>
        <p:txBody>
          <a:bodyPr>
            <a:normAutofit/>
          </a:bodyPr>
          <a:lstStyle/>
          <a:p>
            <a:pPr marL="0" indent="0">
              <a:buNone/>
            </a:pPr>
            <a:r>
              <a:rPr lang="en-US" u="sng" dirty="0"/>
              <a:t>•APPLICATION PROGRAM DESIGN</a:t>
            </a:r>
            <a:br>
              <a:rPr lang="en-US" dirty="0"/>
            </a:br>
            <a:endParaRPr lang="en-US" dirty="0"/>
          </a:p>
          <a:p>
            <a:r>
              <a:rPr lang="en-US" dirty="0"/>
              <a:t> Can plan LOGIC of programs without full knowledge of final DB design</a:t>
            </a:r>
          </a:p>
          <a:p>
            <a:pPr marL="0" indent="0">
              <a:buNone/>
            </a:pPr>
            <a:r>
              <a:rPr lang="en-US" dirty="0"/>
              <a:t>• RESULT: Program Skeleton</a:t>
            </a:r>
          </a:p>
          <a:p>
            <a:pPr marL="0" indent="0">
              <a:buNone/>
            </a:pPr>
            <a:endParaRPr lang="en-US" dirty="0"/>
          </a:p>
          <a:p>
            <a:pPr marL="0" indent="0">
              <a:buNone/>
            </a:pPr>
            <a:r>
              <a:rPr lang="en-US" u="sng" dirty="0"/>
              <a:t>TRANSACTION IMPLEMENTATION</a:t>
            </a:r>
          </a:p>
          <a:p>
            <a:pPr marL="0" indent="0">
              <a:buNone/>
            </a:pPr>
            <a:r>
              <a:rPr lang="en-US" dirty="0"/>
              <a:t>• Requires at least CONCEPTUAL DB DESIGN</a:t>
            </a:r>
          </a:p>
          <a:p>
            <a:pPr marL="0" indent="0">
              <a:buNone/>
            </a:pPr>
            <a:r>
              <a:rPr lang="en-US" dirty="0"/>
              <a:t>• RESULT: APPLICATION PROGRAMS</a:t>
            </a:r>
          </a:p>
        </p:txBody>
      </p:sp>
    </p:spTree>
    <p:extLst>
      <p:ext uri="{BB962C8B-B14F-4D97-AF65-F5344CB8AC3E}">
        <p14:creationId xmlns:p14="http://schemas.microsoft.com/office/powerpoint/2010/main" val="3822952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6287</TotalTime>
  <Words>3506</Words>
  <Application>Microsoft Office PowerPoint</Application>
  <PresentationFormat>On-screen Show (4:3)</PresentationFormat>
  <Paragraphs>294</Paragraphs>
  <Slides>74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Helvetica</vt:lpstr>
      <vt:lpstr>Monotype Sorts</vt:lpstr>
      <vt:lpstr>Times New Roman</vt:lpstr>
      <vt:lpstr>Office Theme</vt:lpstr>
      <vt:lpstr>SQL</vt:lpstr>
      <vt:lpstr>Data Definition Language</vt:lpstr>
      <vt:lpstr>Create Table Construct</vt:lpstr>
      <vt:lpstr>Domain Types in SQL</vt:lpstr>
      <vt:lpstr>Integrity Constraints on Tables</vt:lpstr>
      <vt:lpstr>Basic Insertion and Deletion of Tuples</vt:lpstr>
      <vt:lpstr>Drop and Alter Table Constructs</vt:lpstr>
      <vt:lpstr>  FUNCTIONAL ANALYSIS </vt:lpstr>
      <vt:lpstr>PowerPoint Presentation</vt:lpstr>
      <vt:lpstr>Operations Design Process</vt:lpstr>
      <vt:lpstr>Combined Design Process</vt:lpstr>
      <vt:lpstr>Data Models</vt:lpstr>
      <vt:lpstr>Data Model </vt:lpstr>
      <vt:lpstr>Data Models</vt:lpstr>
      <vt:lpstr>Data Models</vt:lpstr>
      <vt:lpstr>Data Models</vt:lpstr>
      <vt:lpstr>Data Models</vt:lpstr>
      <vt:lpstr>E-R Model</vt:lpstr>
      <vt:lpstr>E-R Model components</vt:lpstr>
      <vt:lpstr>Attributes</vt:lpstr>
      <vt:lpstr>PowerPoint Presentation</vt:lpstr>
      <vt:lpstr>PowerPoint Presentation</vt:lpstr>
      <vt:lpstr>E-R model</vt:lpstr>
      <vt:lpstr>E-R Model: Symbols and notations</vt:lpstr>
      <vt:lpstr>E-R Model: Symbols and notations</vt:lpstr>
      <vt:lpstr>E-R Model: Symbols and notations</vt:lpstr>
      <vt:lpstr>   An E-R diagram constitutes of following Components  </vt:lpstr>
      <vt:lpstr>PowerPoint Presentation</vt:lpstr>
      <vt:lpstr>PowerPoint Presentation</vt:lpstr>
      <vt:lpstr>PowerPoint Presentation</vt:lpstr>
      <vt:lpstr>E-R Model</vt:lpstr>
      <vt:lpstr>Constraints</vt:lpstr>
      <vt:lpstr>Mapping Cardinalities</vt:lpstr>
      <vt:lpstr>PowerPoint Presentation</vt:lpstr>
      <vt:lpstr>PowerPoint Presentation</vt:lpstr>
      <vt:lpstr>Participation Constraints</vt:lpstr>
      <vt:lpstr>Example</vt:lpstr>
      <vt:lpstr>Types of Keys</vt:lpstr>
      <vt:lpstr>Types of Keys</vt:lpstr>
      <vt:lpstr>Types of Keys</vt:lpstr>
      <vt:lpstr>Types of Keys</vt:lpstr>
      <vt:lpstr>Example</vt:lpstr>
      <vt:lpstr>Steps in designing E-R Diagram</vt:lpstr>
      <vt:lpstr>Library management system</vt:lpstr>
      <vt:lpstr>Example: University Management System</vt:lpstr>
      <vt:lpstr>Keys</vt:lpstr>
      <vt:lpstr>Strong and Weak entity sets</vt:lpstr>
      <vt:lpstr>Example</vt:lpstr>
      <vt:lpstr>Example</vt:lpstr>
      <vt:lpstr>E-R Diagram</vt:lpstr>
      <vt:lpstr>Roles</vt:lpstr>
      <vt:lpstr>Removing Redundant attributes in entity set</vt:lpstr>
      <vt:lpstr>Removing Redundant attributes in entity set</vt:lpstr>
      <vt:lpstr>Reduction to relational schema</vt:lpstr>
      <vt:lpstr>Representing of strong entity sets with Simple Attributes </vt:lpstr>
      <vt:lpstr>Representing of strong entity sets with Complex Attributes </vt:lpstr>
      <vt:lpstr>PowerPoint Presentation</vt:lpstr>
      <vt:lpstr>PowerPoint Presentation</vt:lpstr>
      <vt:lpstr>Representation of weak entity sets </vt:lpstr>
      <vt:lpstr>PowerPoint Presentation</vt:lpstr>
      <vt:lpstr>Representation of relationship sets </vt:lpstr>
      <vt:lpstr>PowerPoint Presentation</vt:lpstr>
      <vt:lpstr>PowerPoint Presentation</vt:lpstr>
      <vt:lpstr>PowerPoint Presentation</vt:lpstr>
      <vt:lpstr>PowerPoint Presentation</vt:lpstr>
      <vt:lpstr>PowerPoint Presentation</vt:lpstr>
      <vt:lpstr>Design Issues</vt:lpstr>
      <vt:lpstr>Design Issues: Use of entity sets vs. attributes</vt:lpstr>
      <vt:lpstr>Design Issues: Use of entity sets vs. relationship sets </vt:lpstr>
      <vt:lpstr>PowerPoint Presentation</vt:lpstr>
      <vt:lpstr>Design Issues: Binary versus n-ary relationship sets  </vt:lpstr>
      <vt:lpstr>PowerPoint Presentation</vt:lpstr>
      <vt:lpstr>Design Issues: Placement of relationship attributes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Admin</cp:lastModifiedBy>
  <cp:revision>652</cp:revision>
  <dcterms:created xsi:type="dcterms:W3CDTF">2013-08-21T06:36:47Z</dcterms:created>
  <dcterms:modified xsi:type="dcterms:W3CDTF">2023-02-06T04:24:44Z</dcterms:modified>
</cp:coreProperties>
</file>